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2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  <p:sldMasterId id="2147483660" r:id="rId3"/>
  </p:sldMasterIdLst>
  <p:notesMasterIdLst>
    <p:notesMasterId r:id="rId5"/>
  </p:notesMasterIdLst>
  <p:sldIdLst>
    <p:sldId id="368" r:id="rId4"/>
    <p:sldId id="360" r:id="rId6"/>
    <p:sldId id="366" r:id="rId7"/>
    <p:sldId id="338" r:id="rId8"/>
    <p:sldId id="358" r:id="rId9"/>
    <p:sldId id="340" r:id="rId10"/>
    <p:sldId id="342" r:id="rId11"/>
    <p:sldId id="341" r:id="rId12"/>
    <p:sldId id="343" r:id="rId13"/>
    <p:sldId id="257" r:id="rId14"/>
    <p:sldId id="356" r:id="rId15"/>
    <p:sldId id="256" r:id="rId16"/>
    <p:sldId id="345" r:id="rId17"/>
    <p:sldId id="348" r:id="rId18"/>
    <p:sldId id="347" r:id="rId19"/>
    <p:sldId id="349" r:id="rId20"/>
    <p:sldId id="350" r:id="rId21"/>
    <p:sldId id="351" r:id="rId22"/>
    <p:sldId id="353" r:id="rId23"/>
    <p:sldId id="355" r:id="rId24"/>
    <p:sldId id="363" r:id="rId25"/>
    <p:sldId id="364" r:id="rId26"/>
    <p:sldId id="365" r:id="rId27"/>
    <p:sldId id="326" r:id="rId28"/>
    <p:sldId id="260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1611" userDrawn="1">
          <p15:clr>
            <a:srgbClr val="747775"/>
          </p15:clr>
        </p15:guide>
        <p15:guide id="2" pos="288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872"/>
    <p:restoredTop sz="94818"/>
  </p:normalViewPr>
  <p:slideViewPr>
    <p:cSldViewPr snapToGrid="0" showGuides="1">
      <p:cViewPr>
        <p:scale>
          <a:sx n="93" d="100"/>
          <a:sy n="93" d="100"/>
        </p:scale>
        <p:origin x="2384" y="1464"/>
      </p:cViewPr>
      <p:guideLst>
        <p:guide orient="horz" pos="161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</a:fld>
            <a:endParaRPr lang="cs-CZ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 i="0" u="none" strike="noStrike"/>
            </a:lvl1pPr>
          </a:lstStyle>
          <a:p>
            <a:pPr indent="0" algn="l">
              <a:lnSpc>
                <a:spcPct val="100000"/>
              </a:lnSpc>
            </a:pPr>
            <a:endParaRPr lang="en-US" sz="1400" b="0" i="0" u="none" strike="noStrike" dirty="0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fld id="{F7021451-1387-4CA6-816F-3879F97B5CBC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fld id="{F7021451-1387-4CA6-816F-3879F97B5CBC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fld id="{F7021451-1387-4CA6-816F-3879F97B5CBC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90204"/>
              <a:buNone/>
              <a:defRPr/>
            </a:pPr>
            <a:fld id="{F7021451-1387-4CA6-816F-3879F97B5CBC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90204"/>
                <a:cs typeface="Arial" panose="020B0604020202090204"/>
                <a:sym typeface="Arial" panose="020B0604020202090204"/>
              </a:rPr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90204"/>
              <a:cs typeface="Arial" panose="020B0604020202090204"/>
              <a:sym typeface="Arial" panose="020B060402020209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[Sources]
- IF-GEO: Conflict-Aware Instruction Fusion for Multi-Query GEO (arXiv:2601.13938): https://arxiv.org/abs/2601.13938
[/Sources]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标题幻灯片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30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" name="Shape 31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4" name="Shape 3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" name="Shape 3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Shape 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matchingName="标题和竖排文字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Shape 50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Shape 5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" name="Shape 5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" name="Shape 5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matchingName="竖排标题与文本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15"/>
          <p:cNvSpPr txBox="1">
            <a:spLocks noGrp="1"/>
          </p:cNvSpPr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Shape 16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" name="Shape 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Shape 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" name="Shape 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matchingName="标题和内容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5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" name="Shape 5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0" name="Shape 5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Shape 5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" name="Shape 5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节标题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59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Arial" panose="020B0604020202090204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" name="Shape 6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Shape 6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" name="Shape 6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" name="Shape 6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matchingName="两栏内容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" name="Shape 1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" name="Shape 1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" name="Shape 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Shape 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" name="Shape 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matchingName="比较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5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" name="Shape 36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39" name="Shape 3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" name="Shape 3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/>
        </p:txBody>
      </p:sp>
      <p:sp>
        <p:nvSpPr>
          <p:cNvPr id="41" name="Shape 39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" name="Shape 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" name="Shape 4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" name="Shape 4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仅标题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2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Shape 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Shape 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" name="Shape 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空白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" name="Shape 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" name="Shape 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matchingName="内容与标题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43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" name="Shape 4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57" name="Shape 45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58" name="Shape 4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Shape 4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" name="Shape 4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matchingName="图片与标题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90204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Shape 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Shape 26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65" name="Shape 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Shape 2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Shape 2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 panose="020B0604020202090204"/>
              <a:buNone/>
              <a:defRPr sz="33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" name="Shape 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90204"/>
              <a:buChar char="•"/>
              <a:defRPr sz="21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9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 panose="020B0604020202090204"/>
              <a:buChar char="•"/>
              <a:defRPr sz="15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 panose="020B0604020202090204"/>
              <a:buChar char="•"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8" name="Shape 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9" name="Shape 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/>
        </p:txBody>
      </p:sp>
      <p:sp>
        <p:nvSpPr>
          <p:cNvPr id="10" name="Shape 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7.pn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5" Type="http://schemas.openxmlformats.org/officeDocument/2006/relationships/notesSlide" Target="../notesSlides/notesSlide22.xml"/><Relationship Id="rId14" Type="http://schemas.openxmlformats.org/officeDocument/2006/relationships/slideLayout" Target="../slideLayouts/slideLayout12.xml"/><Relationship Id="rId13" Type="http://schemas.openxmlformats.org/officeDocument/2006/relationships/image" Target="../media/image33.png"/><Relationship Id="rId12" Type="http://schemas.openxmlformats.org/officeDocument/2006/relationships/image" Target="../media/image32.pn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1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img.freepik.com/36de60a06c393ebeffc175171c8b1ce4c348a24b.jpg"/>
          <p:cNvPicPr>
            <a:picLocks noChangeAspect="1"/>
          </p:cNvPicPr>
          <p:nvPr/>
        </p:nvPicPr>
        <p:blipFill>
          <a:blip r:embed="rId1">
            <a:alphaModFix amt="30000"/>
          </a:blip>
          <a:srcRect t="7370" b="7370"/>
          <a:stretch>
            <a:fillRect/>
          </a:stretch>
        </p:blipFill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1A1A1A">
                  <a:alpha val="95000"/>
                </a:srgbClr>
              </a:gs>
              <a:gs pos="50000">
                <a:srgbClr val="1A1A1A">
                  <a:alpha val="85000"/>
                </a:srgbClr>
              </a:gs>
              <a:gs pos="100000">
                <a:srgbClr val="C41230">
                  <a:alpha val="40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381000" y="381000"/>
            <a:ext cx="2190750" cy="381000"/>
          </a:xfrm>
          <a:custGeom>
            <a:avLst/>
            <a:gdLst/>
            <a:ahLst/>
            <a:cxnLst/>
            <a:rect l="l" t="t" r="r" b="b"/>
            <a:pathLst>
              <a:path w="2190750" h="381000">
                <a:moveTo>
                  <a:pt x="0" y="0"/>
                </a:moveTo>
                <a:lnTo>
                  <a:pt x="2190750" y="0"/>
                </a:lnTo>
                <a:lnTo>
                  <a:pt x="2190750" y="381000"/>
                </a:lnTo>
                <a:lnTo>
                  <a:pt x="0" y="381000"/>
                </a:lnTo>
                <a:lnTo>
                  <a:pt x="0" y="0"/>
                </a:lnTo>
                <a:close/>
              </a:path>
            </a:pathLst>
          </a:custGeom>
          <a:solidFill>
            <a:srgbClr val="C41230"/>
          </a:solidFill>
        </p:spPr>
      </p:sp>
      <p:sp>
        <p:nvSpPr>
          <p:cNvPr id="5" name="Text 2"/>
          <p:cNvSpPr/>
          <p:nvPr/>
        </p:nvSpPr>
        <p:spPr>
          <a:xfrm>
            <a:off x="533400" y="514350"/>
            <a:ext cx="1953741" cy="1476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105" dirty="0">
                <a:solidFill>
                  <a:srgbClr val="FFFFFF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BUSINESS PROPOSAL 2026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10407104" y="381000"/>
            <a:ext cx="14001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Applesay Technology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10416629" y="609600"/>
            <a:ext cx="1390650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10000"/>
              </a:lnSpc>
            </a:pPr>
            <a:r>
              <a:rPr lang="en-US" sz="900" dirty="0">
                <a:solidFill>
                  <a:srgbClr val="FFFFFF">
                    <a:alpha val="40000"/>
                  </a:srgbClr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AI-Powered GEO Solutions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85763" y="1047750"/>
            <a:ext cx="2676525" cy="390525"/>
          </a:xfrm>
          <a:custGeom>
            <a:avLst/>
            <a:gdLst/>
            <a:ahLst/>
            <a:cxnLst/>
            <a:rect l="l" t="t" r="r" b="b"/>
            <a:pathLst>
              <a:path w="2676525" h="390525">
                <a:moveTo>
                  <a:pt x="0" y="0"/>
                </a:moveTo>
                <a:lnTo>
                  <a:pt x="2676525" y="0"/>
                </a:lnTo>
                <a:lnTo>
                  <a:pt x="2676525" y="390525"/>
                </a:lnTo>
                <a:lnTo>
                  <a:pt x="0" y="3905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C4123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2925" y="1185863"/>
            <a:ext cx="2425005" cy="14763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kern="0" spc="53" dirty="0">
                <a:solidFill>
                  <a:srgbClr val="C41230"/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GENERATIVE ENGINE OPTIMIZATION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381000" y="1824038"/>
            <a:ext cx="5886450" cy="2571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FFFFFF"/>
                </a:solidFill>
                <a:latin typeface="Alimama ShuHeiTi" pitchFamily="34" charset="-122"/>
                <a:ea typeface="Alimama ShuHeiTi" pitchFamily="34" charset="-122"/>
                <a:cs typeface="Alimama ShuHeiTi" pitchFamily="34" charset="-120"/>
              </a:rPr>
              <a:t>GEO到优衣库官网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5400" b="1" dirty="0">
                <a:solidFill>
                  <a:srgbClr val="C41230"/>
                </a:solidFill>
                <a:latin typeface="Alimama ShuHeiTi" pitchFamily="34" charset="-122"/>
                <a:ea typeface="Alimama ShuHeiTi" pitchFamily="34" charset="-122"/>
                <a:cs typeface="Alimama ShuHeiTi" pitchFamily="34" charset="-120"/>
              </a:rPr>
              <a:t>AIEO项目调研</a:t>
            </a:r>
            <a:endParaRPr lang="en-US" sz="1600" dirty="0"/>
          </a:p>
          <a:p>
            <a:pPr>
              <a:lnSpc>
                <a:spcPct val="100000"/>
              </a:lnSpc>
            </a:pPr>
            <a:r>
              <a:rPr lang="en-US" sz="3600" b="1" dirty="0">
                <a:solidFill>
                  <a:srgbClr val="FFFFFF">
                    <a:alpha val="90000"/>
                  </a:srgbClr>
                </a:solidFill>
                <a:latin typeface="Alimama ShuHeiTi" pitchFamily="34" charset="-122"/>
                <a:ea typeface="Alimama ShuHeiTi" pitchFamily="34" charset="-122"/>
                <a:cs typeface="Alimama ShuHeiTi" pitchFamily="34" charset="-120"/>
              </a:rPr>
              <a:t>及云享方法论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381000" y="4624388"/>
            <a:ext cx="1219200" cy="38100"/>
          </a:xfrm>
          <a:custGeom>
            <a:avLst/>
            <a:gdLst/>
            <a:ahLst/>
            <a:cxnLst/>
            <a:rect l="l" t="t" r="r" b="b"/>
            <a:pathLst>
              <a:path w="1219200" h="38100">
                <a:moveTo>
                  <a:pt x="0" y="0"/>
                </a:moveTo>
                <a:lnTo>
                  <a:pt x="1219200" y="0"/>
                </a:lnTo>
                <a:lnTo>
                  <a:pt x="12192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C41230"/>
          </a:solidFill>
        </p:spPr>
      </p:sp>
      <p:sp>
        <p:nvSpPr>
          <p:cNvPr id="12" name="Text 9"/>
          <p:cNvSpPr/>
          <p:nvPr/>
        </p:nvSpPr>
        <p:spPr>
          <a:xfrm>
            <a:off x="381000" y="4967288"/>
            <a:ext cx="5638800" cy="619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让AI在不同问题下稳定复述"同一套品牌事实"</a:t>
            </a:r>
            <a:endParaRPr lang="en-US" sz="1600" dirty="0"/>
          </a:p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>
                    <a:alpha val="7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把可见性转为可量化转化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81000" y="5867400"/>
            <a:ext cx="838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C41230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25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381000" y="6286500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页深度分析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1352550" y="5867400"/>
            <a:ext cx="8382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8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1352550" y="6286500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周交付周期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2324100" y="5867400"/>
            <a:ext cx="828675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90000"/>
              </a:lnSpc>
            </a:pPr>
            <a:r>
              <a:rPr lang="en-US" sz="2700" b="1" dirty="0">
                <a:solidFill>
                  <a:srgbClr val="FFFFFF"/>
                </a:solidFill>
                <a:latin typeface="Liter" panose="02000503030000020004" pitchFamily="34" charset="0"/>
                <a:ea typeface="Liter" panose="02000503030000020004" pitchFamily="34" charset="-122"/>
                <a:cs typeface="Liter" panose="02000503030000020004" pitchFamily="34" charset="-120"/>
              </a:rPr>
              <a:t>6+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2324100" y="6286500"/>
            <a:ext cx="7239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60000"/>
                  </a:srgbClr>
                </a:solidFill>
                <a:latin typeface="MiSans" pitchFamily="34" charset="-122"/>
                <a:ea typeface="MiSans" pitchFamily="34" charset="-122"/>
                <a:cs typeface="MiSans" pitchFamily="34" charset="-120"/>
              </a:rPr>
              <a:t>AI平台覆盖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10902851" y="6286500"/>
            <a:ext cx="9048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lang="en-US" sz="1050" dirty="0">
                <a:solidFill>
                  <a:srgbClr val="FFFFFF">
                    <a:alpha val="40000"/>
                  </a:srgbClr>
                </a:solidFill>
                <a:latin typeface="Quattrocento Sans" panose="020B0502050000020003" pitchFamily="34" charset="0"/>
                <a:ea typeface="Quattrocento Sans" panose="020B0502050000020003" pitchFamily="34" charset="-122"/>
                <a:cs typeface="Quattrocento Sans" panose="020B0502050000020003" pitchFamily="34" charset="-120"/>
              </a:rPr>
              <a:t>February 2026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400" b="1" dirty="0" err="1">
                <a:solidFill>
                  <a:schemeClr val="tx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把“快时尚多年经验”转成可规模化的</a:t>
            </a:r>
            <a:r>
              <a:rPr lang="en-US" altLang="zh-CN" sz="2400" b="1" dirty="0">
                <a:solidFill>
                  <a:schemeClr val="tx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 GEO </a:t>
            </a:r>
            <a:r>
              <a:rPr lang="en-US" altLang="zh-CN" sz="2400" b="1" dirty="0" err="1">
                <a:solidFill>
                  <a:schemeClr val="tx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产出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 err="1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模块化内容、跨平台一致、可监控迭代</a:t>
            </a:r>
            <a:endParaRPr lang="en-US" sz="1250" dirty="0"/>
          </a:p>
        </p:txBody>
      </p:sp>
      <p:sp>
        <p:nvSpPr>
          <p:cNvPr id="11" name="Shape 9"/>
          <p:cNvSpPr/>
          <p:nvPr/>
        </p:nvSpPr>
        <p:spPr>
          <a:xfrm>
            <a:off x="502920" y="995371"/>
            <a:ext cx="5237537" cy="2971800"/>
          </a:xfrm>
          <a:prstGeom prst="round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  <a:effectLst>
            <a:outerShdw blurRad="50800" dist="25400" dir="2700000" algn="bl" rotWithShape="0">
              <a:srgbClr val="000000">
                <a:alpha val="14000"/>
              </a:srgbClr>
            </a:outerShdw>
          </a:effectLst>
        </p:spPr>
      </p:sp>
      <p:sp>
        <p:nvSpPr>
          <p:cNvPr id="12" name="Text 10"/>
          <p:cNvSpPr/>
          <p:nvPr/>
        </p:nvSpPr>
        <p:spPr>
          <a:xfrm>
            <a:off x="890493" y="1133856"/>
            <a:ext cx="4835201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600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快时尚“多年经验” → GEO 的 4 个可复用能力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890493" y="1536192"/>
            <a:ext cx="2335304" cy="1083564"/>
          </a:xfrm>
          <a:prstGeom prst="roundRect">
            <a:avLst/>
          </a:prstGeom>
          <a:solidFill>
            <a:srgbClr val="1A1A1A"/>
          </a:solidFill>
          <a:ln w="12700">
            <a:solidFill>
              <a:srgbClr val="2A2A2A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90493" y="1536192"/>
            <a:ext cx="91440" cy="1083564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1055085" y="1664208"/>
            <a:ext cx="206098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品类知识图谱</a:t>
            </a:r>
            <a:endParaRPr lang="en-US" sz="1350" dirty="0"/>
          </a:p>
        </p:txBody>
      </p:sp>
      <p:sp>
        <p:nvSpPr>
          <p:cNvPr id="16" name="Text 14"/>
          <p:cNvSpPr/>
          <p:nvPr/>
        </p:nvSpPr>
        <p:spPr>
          <a:xfrm>
            <a:off x="1055085" y="1956816"/>
            <a:ext cx="2060984" cy="5715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材质/尺码/场景/洗护</a:t>
            </a:r>
            <a:endParaRPr lang="en-US" sz="116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结构化，支撑可验证表达。</a:t>
            </a:r>
            <a:endParaRPr lang="en-US" sz="1160" dirty="0"/>
          </a:p>
        </p:txBody>
      </p:sp>
      <p:sp>
        <p:nvSpPr>
          <p:cNvPr id="17" name="Shape 15"/>
          <p:cNvSpPr/>
          <p:nvPr/>
        </p:nvSpPr>
        <p:spPr>
          <a:xfrm>
            <a:off x="3390390" y="1536192"/>
            <a:ext cx="2335304" cy="1083564"/>
          </a:xfrm>
          <a:prstGeom prst="roundRect">
            <a:avLst/>
          </a:prstGeom>
          <a:solidFill>
            <a:srgbClr val="1A1A1A"/>
          </a:solidFill>
          <a:ln w="12700">
            <a:solidFill>
              <a:srgbClr val="2A2A2A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3390390" y="1536192"/>
            <a:ext cx="91440" cy="1083564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3554982" y="1664208"/>
            <a:ext cx="206098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搜索-转化闭环</a:t>
            </a:r>
            <a:endParaRPr lang="en-US" sz="1350" dirty="0"/>
          </a:p>
        </p:txBody>
      </p:sp>
      <p:sp>
        <p:nvSpPr>
          <p:cNvPr id="20" name="Text 18"/>
          <p:cNvSpPr/>
          <p:nvPr/>
        </p:nvSpPr>
        <p:spPr>
          <a:xfrm>
            <a:off x="3554982" y="1956816"/>
            <a:ext cx="2060984" cy="5715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用“成交贡献”定优先级，</a:t>
            </a:r>
            <a:endParaRPr lang="en-US" sz="116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先解决高意图问题。</a:t>
            </a:r>
            <a:endParaRPr lang="en-US" sz="1160" dirty="0"/>
          </a:p>
        </p:txBody>
      </p:sp>
      <p:sp>
        <p:nvSpPr>
          <p:cNvPr id="21" name="Shape 19"/>
          <p:cNvSpPr/>
          <p:nvPr/>
        </p:nvSpPr>
        <p:spPr>
          <a:xfrm>
            <a:off x="890493" y="2784348"/>
            <a:ext cx="2335304" cy="1083564"/>
          </a:xfrm>
          <a:prstGeom prst="roundRect">
            <a:avLst/>
          </a:prstGeom>
          <a:solidFill>
            <a:srgbClr val="1A1A1A"/>
          </a:solidFill>
          <a:ln w="12700">
            <a:solidFill>
              <a:srgbClr val="2A2A2A"/>
            </a:solidFill>
            <a:prstDash val="solid"/>
          </a:ln>
        </p:spPr>
      </p:sp>
      <p:sp>
        <p:nvSpPr>
          <p:cNvPr id="22" name="Shape 20"/>
          <p:cNvSpPr/>
          <p:nvPr/>
        </p:nvSpPr>
        <p:spPr>
          <a:xfrm>
            <a:off x="890493" y="2784348"/>
            <a:ext cx="91440" cy="1083564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55085" y="2912364"/>
            <a:ext cx="206098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内容模块化工程</a:t>
            </a:r>
            <a:endParaRPr lang="en-US" sz="1350" dirty="0"/>
          </a:p>
        </p:txBody>
      </p:sp>
      <p:sp>
        <p:nvSpPr>
          <p:cNvPr id="24" name="Text 22"/>
          <p:cNvSpPr/>
          <p:nvPr/>
        </p:nvSpPr>
        <p:spPr>
          <a:xfrm>
            <a:off x="1055085" y="3204972"/>
            <a:ext cx="2060984" cy="5715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FAQ/对比表/要点</a:t>
            </a:r>
            <a:endParaRPr lang="en-US" sz="116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可复用，规模化覆盖。</a:t>
            </a:r>
            <a:endParaRPr lang="en-US" sz="1160" dirty="0"/>
          </a:p>
        </p:txBody>
      </p:sp>
      <p:sp>
        <p:nvSpPr>
          <p:cNvPr id="25" name="Shape 23"/>
          <p:cNvSpPr/>
          <p:nvPr/>
        </p:nvSpPr>
        <p:spPr>
          <a:xfrm>
            <a:off x="3390390" y="2784348"/>
            <a:ext cx="2335304" cy="1083564"/>
          </a:xfrm>
          <a:prstGeom prst="roundRect">
            <a:avLst/>
          </a:prstGeom>
          <a:solidFill>
            <a:srgbClr val="1A1A1A"/>
          </a:solidFill>
          <a:ln w="12700">
            <a:solidFill>
              <a:srgbClr val="2A2A2A"/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3390390" y="2784348"/>
            <a:ext cx="91440" cy="1083564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3554982" y="2912364"/>
            <a:ext cx="2060984" cy="27432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50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跨平台口径治理</a:t>
            </a:r>
            <a:endParaRPr lang="en-US" sz="1350" dirty="0"/>
          </a:p>
        </p:txBody>
      </p:sp>
      <p:sp>
        <p:nvSpPr>
          <p:cNvPr id="28" name="Text 26"/>
          <p:cNvSpPr/>
          <p:nvPr/>
        </p:nvSpPr>
        <p:spPr>
          <a:xfrm>
            <a:off x="3554982" y="3204972"/>
            <a:ext cx="2060984" cy="57150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外网结构 + 小红书共识</a:t>
            </a:r>
            <a:endParaRPr lang="en-US" sz="116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160" dirty="0">
                <a:solidFill>
                  <a:srgbClr val="D1D5DB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统一为“修订蓝图”。</a:t>
            </a:r>
            <a:endParaRPr lang="en-US" sz="1160" dirty="0"/>
          </a:p>
        </p:txBody>
      </p:sp>
      <p:sp>
        <p:nvSpPr>
          <p:cNvPr id="29" name="Shape 27"/>
          <p:cNvSpPr/>
          <p:nvPr/>
        </p:nvSpPr>
        <p:spPr>
          <a:xfrm>
            <a:off x="502920" y="4160520"/>
            <a:ext cx="11185855" cy="233172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0" name="Text 28"/>
          <p:cNvSpPr/>
          <p:nvPr/>
        </p:nvSpPr>
        <p:spPr>
          <a:xfrm>
            <a:off x="704088" y="4325112"/>
            <a:ext cx="10783519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5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监控指标（把 GEO 做成“可运营的系统”）</a:t>
            </a:r>
            <a:endParaRPr lang="en-US" sz="1500" dirty="0"/>
          </a:p>
        </p:txBody>
      </p:sp>
      <p:sp>
        <p:nvSpPr>
          <p:cNvPr id="31" name="Text 29"/>
          <p:cNvSpPr/>
          <p:nvPr/>
        </p:nvSpPr>
        <p:spPr>
          <a:xfrm>
            <a:off x="704088" y="4636008"/>
            <a:ext cx="10783519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建议同时跟踪“可见性 + 可转化 + 一致性”，避免只追提及量。</a:t>
            </a:r>
            <a:endParaRPr lang="en-US" sz="1250" dirty="0"/>
          </a:p>
        </p:txBody>
      </p:sp>
      <p:sp>
        <p:nvSpPr>
          <p:cNvPr id="32" name="Shape 30"/>
          <p:cNvSpPr/>
          <p:nvPr/>
        </p:nvSpPr>
        <p:spPr>
          <a:xfrm>
            <a:off x="704088" y="5001768"/>
            <a:ext cx="2404872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3" name="Text 31"/>
          <p:cNvSpPr/>
          <p:nvPr/>
        </p:nvSpPr>
        <p:spPr>
          <a:xfrm>
            <a:off x="795528" y="5093208"/>
            <a:ext cx="2221992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成交关键词覆盖率（按意图）</a:t>
            </a:r>
            <a:endParaRPr lang="en-US" sz="1180" dirty="0"/>
          </a:p>
        </p:txBody>
      </p:sp>
      <p:sp>
        <p:nvSpPr>
          <p:cNvPr id="34" name="Shape 32"/>
          <p:cNvSpPr/>
          <p:nvPr/>
        </p:nvSpPr>
        <p:spPr>
          <a:xfrm>
            <a:off x="3218688" y="5001768"/>
            <a:ext cx="2843784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5" name="Text 33"/>
          <p:cNvSpPr/>
          <p:nvPr/>
        </p:nvSpPr>
        <p:spPr>
          <a:xfrm>
            <a:off x="3310128" y="5093208"/>
            <a:ext cx="266090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跨意图稳定性（同一品牌事实复现）</a:t>
            </a:r>
            <a:endParaRPr lang="en-US" sz="1180" dirty="0"/>
          </a:p>
        </p:txBody>
      </p:sp>
      <p:sp>
        <p:nvSpPr>
          <p:cNvPr id="36" name="Shape 34"/>
          <p:cNvSpPr/>
          <p:nvPr/>
        </p:nvSpPr>
        <p:spPr>
          <a:xfrm>
            <a:off x="6172200" y="5001768"/>
            <a:ext cx="2112264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7" name="Text 35"/>
          <p:cNvSpPr/>
          <p:nvPr/>
        </p:nvSpPr>
        <p:spPr>
          <a:xfrm>
            <a:off x="6263640" y="5093208"/>
            <a:ext cx="192938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感知漂移（描述偏离度）</a:t>
            </a:r>
            <a:endParaRPr lang="en-US" sz="1180" dirty="0"/>
          </a:p>
        </p:txBody>
      </p:sp>
      <p:sp>
        <p:nvSpPr>
          <p:cNvPr id="38" name="Shape 36"/>
          <p:cNvSpPr/>
          <p:nvPr/>
        </p:nvSpPr>
        <p:spPr>
          <a:xfrm>
            <a:off x="8394192" y="5001768"/>
            <a:ext cx="2404872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9" name="Text 37"/>
          <p:cNvSpPr/>
          <p:nvPr/>
        </p:nvSpPr>
        <p:spPr>
          <a:xfrm>
            <a:off x="8485632" y="5093208"/>
            <a:ext cx="2221992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内容模块复用率（投入产出）</a:t>
            </a:r>
            <a:endParaRPr lang="en-US" sz="1180" dirty="0"/>
          </a:p>
        </p:txBody>
      </p:sp>
      <p:sp>
        <p:nvSpPr>
          <p:cNvPr id="40" name="Shape 38"/>
          <p:cNvSpPr/>
          <p:nvPr/>
        </p:nvSpPr>
        <p:spPr>
          <a:xfrm>
            <a:off x="704088" y="5532120"/>
            <a:ext cx="2112264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1" name="Text 39"/>
          <p:cNvSpPr/>
          <p:nvPr/>
        </p:nvSpPr>
        <p:spPr>
          <a:xfrm>
            <a:off x="795528" y="5623560"/>
            <a:ext cx="192938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小红书“结论句”命中率</a:t>
            </a:r>
            <a:endParaRPr lang="en-US" sz="1180" dirty="0"/>
          </a:p>
        </p:txBody>
      </p:sp>
      <p:sp>
        <p:nvSpPr>
          <p:cNvPr id="42" name="Shape 40"/>
          <p:cNvSpPr/>
          <p:nvPr/>
        </p:nvSpPr>
        <p:spPr>
          <a:xfrm>
            <a:off x="2926080" y="5532120"/>
            <a:ext cx="2112264" cy="402336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3" name="Text 41"/>
          <p:cNvSpPr/>
          <p:nvPr/>
        </p:nvSpPr>
        <p:spPr>
          <a:xfrm>
            <a:off x="3017520" y="5623560"/>
            <a:ext cx="192938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18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退换/咨询相关成本指标</a:t>
            </a:r>
            <a:endParaRPr lang="en-US" sz="118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4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站内站外联动的意图增强工作流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6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云享搜索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3.0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产品能力更新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内容占位符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" y="1537659"/>
            <a:ext cx="11742285" cy="425354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成交关键词驱动的 GEO 内容优化闭环（结构图）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上：Phase 1 意图发现｜下：Phase 2 冲突融合｜从左到右延展，输出“全局修订蓝图”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502920" y="960120"/>
            <a:ext cx="2377440" cy="713232"/>
          </a:xfrm>
          <a:prstGeom prst="round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  <a:effectLst>
            <a:outerShdw blurRad="50800" dist="25400" dir="2700000" algn="bl" rotWithShape="0">
              <a:srgbClr val="000000">
                <a:alpha val="18000"/>
              </a:srgbClr>
            </a:outerShdw>
          </a:effectLst>
        </p:spPr>
      </p:sp>
      <p:sp>
        <p:nvSpPr>
          <p:cNvPr id="7" name="Text 5"/>
          <p:cNvSpPr/>
          <p:nvPr/>
        </p:nvSpPr>
        <p:spPr>
          <a:xfrm>
            <a:off x="704088" y="1051560"/>
            <a:ext cx="197510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Phase I</a:t>
            </a:r>
            <a:endParaRPr lang="en-US" dirty="0"/>
          </a:p>
        </p:txBody>
      </p:sp>
      <p:sp>
        <p:nvSpPr>
          <p:cNvPr id="8" name="Text 6"/>
          <p:cNvSpPr/>
          <p:nvPr/>
        </p:nvSpPr>
        <p:spPr>
          <a:xfrm>
            <a:off x="704088" y="1271016"/>
            <a:ext cx="1975104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成交词 → 意图发现</a:t>
            </a:r>
            <a:endParaRPr lang="en-US" dirty="0"/>
          </a:p>
        </p:txBody>
      </p:sp>
      <p:sp>
        <p:nvSpPr>
          <p:cNvPr id="9" name="Shape 7"/>
          <p:cNvSpPr/>
          <p:nvPr/>
        </p:nvSpPr>
        <p:spPr>
          <a:xfrm>
            <a:off x="502920" y="3794760"/>
            <a:ext cx="2377440" cy="713232"/>
          </a:xfrm>
          <a:prstGeom prst="roundRect">
            <a:avLst/>
          </a:prstGeom>
          <a:solidFill>
            <a:srgbClr val="111111"/>
          </a:solidFill>
          <a:ln w="12700">
            <a:solidFill>
              <a:srgbClr val="111111"/>
            </a:solidFill>
            <a:prstDash val="solid"/>
          </a:ln>
          <a:effectLst>
            <a:outerShdw blurRad="50800" dist="25400" dir="2700000" algn="bl" rotWithShape="0">
              <a:srgbClr val="000000">
                <a:alpha val="18000"/>
              </a:srgbClr>
            </a:outerShdw>
          </a:effectLst>
        </p:spPr>
      </p:sp>
      <p:sp>
        <p:nvSpPr>
          <p:cNvPr id="10" name="Text 8"/>
          <p:cNvSpPr/>
          <p:nvPr/>
        </p:nvSpPr>
        <p:spPr>
          <a:xfrm>
            <a:off x="704088" y="3886200"/>
            <a:ext cx="1975104" cy="237744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Phase II</a:t>
            </a:r>
            <a:endParaRPr lang="en-US" dirty="0"/>
          </a:p>
        </p:txBody>
      </p:sp>
      <p:sp>
        <p:nvSpPr>
          <p:cNvPr id="11" name="Text 9"/>
          <p:cNvSpPr/>
          <p:nvPr/>
        </p:nvSpPr>
        <p:spPr>
          <a:xfrm>
            <a:off x="704088" y="4105656"/>
            <a:ext cx="1975104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b="1" dirty="0">
                <a:solidFill>
                  <a:srgbClr val="FFFFFF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证据融合 → 冲突化解</a:t>
            </a:r>
            <a:endParaRPr lang="en-US" dirty="0"/>
          </a:p>
        </p:txBody>
      </p:sp>
      <p:sp>
        <p:nvSpPr>
          <p:cNvPr id="12" name="Shape 10"/>
          <p:cNvSpPr/>
          <p:nvPr/>
        </p:nvSpPr>
        <p:spPr>
          <a:xfrm>
            <a:off x="8826703" y="526958"/>
            <a:ext cx="3246120" cy="1143000"/>
          </a:xfrm>
          <a:prstGeom prst="roundRect">
            <a:avLst/>
          </a:prstGeom>
          <a:solidFill>
            <a:srgbClr val="F3F4F6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826703" y="526958"/>
            <a:ext cx="109728" cy="1143000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991295" y="654974"/>
            <a:ext cx="2971800" cy="29260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3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北极星目标：跨意图稳定性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8991295" y="965870"/>
            <a:ext cx="2971800" cy="612648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AI 在不同问题下仍“说同一个品牌”。</a:t>
            </a:r>
            <a:endParaRPr lang="en-US" sz="1000" dirty="0"/>
          </a:p>
          <a:p>
            <a:pPr marL="0" indent="0">
              <a:lnSpc>
                <a:spcPct val="115000"/>
              </a:lnSpc>
              <a:buNone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把“提及量”升级为“认知一致 + 可转化”。</a:t>
            </a:r>
            <a:endParaRPr lang="en-US" sz="1000" dirty="0"/>
          </a:p>
        </p:txBody>
      </p:sp>
      <p:sp>
        <p:nvSpPr>
          <p:cNvPr id="16" name="Shape 14"/>
          <p:cNvSpPr/>
          <p:nvPr/>
        </p:nvSpPr>
        <p:spPr>
          <a:xfrm>
            <a:off x="3081529" y="1856232"/>
            <a:ext cx="1221410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17" name="Text 15"/>
          <p:cNvSpPr/>
          <p:nvPr/>
        </p:nvSpPr>
        <p:spPr>
          <a:xfrm>
            <a:off x="3063240" y="1947672"/>
            <a:ext cx="1706796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输入：真实成交词</a:t>
            </a:r>
            <a:endParaRPr lang="en-US" sz="1050" dirty="0"/>
          </a:p>
        </p:txBody>
      </p:sp>
      <p:sp>
        <p:nvSpPr>
          <p:cNvPr id="18" name="Text 16"/>
          <p:cNvSpPr/>
          <p:nvPr/>
        </p:nvSpPr>
        <p:spPr>
          <a:xfrm>
            <a:off x="3017520" y="2331720"/>
            <a:ext cx="1203122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站内搜索→成交</a:t>
            </a: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/</a:t>
            </a: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架构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客服“售前咨询问题</a:t>
            </a: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”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</a:rPr>
              <a:t>推荐购买</a:t>
            </a:r>
            <a:endParaRPr lang="en-US" sz="1000" dirty="0"/>
          </a:p>
        </p:txBody>
      </p:sp>
      <p:sp>
        <p:nvSpPr>
          <p:cNvPr id="19" name="Shape 17"/>
          <p:cNvSpPr/>
          <p:nvPr/>
        </p:nvSpPr>
        <p:spPr>
          <a:xfrm>
            <a:off x="4302938" y="2674620"/>
            <a:ext cx="128016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20" name="Shape 18"/>
          <p:cNvSpPr/>
          <p:nvPr/>
        </p:nvSpPr>
        <p:spPr>
          <a:xfrm>
            <a:off x="4449242" y="1828800"/>
            <a:ext cx="1221410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1" name="Text 19"/>
          <p:cNvSpPr/>
          <p:nvPr/>
        </p:nvSpPr>
        <p:spPr>
          <a:xfrm>
            <a:off x="4506712" y="1956816"/>
            <a:ext cx="1166546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意图挖掘与聚类</a:t>
            </a:r>
            <a:endParaRPr lang="en-US" sz="1050" dirty="0"/>
          </a:p>
        </p:txBody>
      </p:sp>
      <p:sp>
        <p:nvSpPr>
          <p:cNvPr id="22" name="Text 20"/>
          <p:cNvSpPr/>
          <p:nvPr/>
        </p:nvSpPr>
        <p:spPr>
          <a:xfrm>
            <a:off x="4400230" y="2331720"/>
            <a:ext cx="1221410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同义归并/去噪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按任务聚类：买/比/选/用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标注人群×场景×季节</a:t>
            </a:r>
            <a:endParaRPr lang="en-US" sz="1000" dirty="0"/>
          </a:p>
        </p:txBody>
      </p:sp>
      <p:sp>
        <p:nvSpPr>
          <p:cNvPr id="23" name="Shape 21"/>
          <p:cNvSpPr/>
          <p:nvPr/>
        </p:nvSpPr>
        <p:spPr>
          <a:xfrm>
            <a:off x="5688940" y="2674620"/>
            <a:ext cx="128016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24" name="Shape 22"/>
          <p:cNvSpPr/>
          <p:nvPr/>
        </p:nvSpPr>
        <p:spPr>
          <a:xfrm>
            <a:off x="5835244" y="1828800"/>
            <a:ext cx="1221410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0012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5" name="Text 23"/>
          <p:cNvSpPr/>
          <p:nvPr/>
        </p:nvSpPr>
        <p:spPr>
          <a:xfrm>
            <a:off x="5835243" y="1938528"/>
            <a:ext cx="1331138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E50012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输出：Query Set</a:t>
            </a:r>
            <a:endParaRPr lang="en-US" sz="1050" dirty="0"/>
          </a:p>
        </p:txBody>
      </p:sp>
      <p:sp>
        <p:nvSpPr>
          <p:cNvPr id="26" name="Text 24"/>
          <p:cNvSpPr/>
          <p:nvPr/>
        </p:nvSpPr>
        <p:spPr>
          <a:xfrm>
            <a:off x="5798667" y="2286000"/>
            <a:ext cx="1221410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高意图问题图谱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每个问题→内容请求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 err="1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优先级：业绩贡献×可复用</a:t>
            </a:r>
            <a:endParaRPr lang="en-US" sz="1000" dirty="0"/>
          </a:p>
        </p:txBody>
      </p:sp>
      <p:sp>
        <p:nvSpPr>
          <p:cNvPr id="27" name="Shape 25"/>
          <p:cNvSpPr/>
          <p:nvPr/>
        </p:nvSpPr>
        <p:spPr>
          <a:xfrm>
            <a:off x="7074941" y="2674620"/>
            <a:ext cx="128016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28" name="Shape 26"/>
          <p:cNvSpPr/>
          <p:nvPr/>
        </p:nvSpPr>
        <p:spPr>
          <a:xfrm>
            <a:off x="7221244" y="1828800"/>
            <a:ext cx="1770051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29" name="Text 27"/>
          <p:cNvSpPr/>
          <p:nvPr/>
        </p:nvSpPr>
        <p:spPr>
          <a:xfrm>
            <a:off x="7440701" y="1956816"/>
            <a:ext cx="1440866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生成：内容模块草案</a:t>
            </a:r>
            <a:endParaRPr lang="en-US" sz="1050" dirty="0"/>
          </a:p>
        </p:txBody>
      </p:sp>
      <p:sp>
        <p:nvSpPr>
          <p:cNvPr id="30" name="Text 28"/>
          <p:cNvSpPr/>
          <p:nvPr/>
        </p:nvSpPr>
        <p:spPr>
          <a:xfrm>
            <a:off x="7264633" y="2331720"/>
            <a:ext cx="1671798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FAQ / 对比表 / 要点清单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参数化表达（可验证）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为后续融合做准备</a:t>
            </a:r>
            <a:endParaRPr lang="en-US" sz="1000" dirty="0"/>
          </a:p>
        </p:txBody>
      </p:sp>
      <p:sp>
        <p:nvSpPr>
          <p:cNvPr id="31" name="Shape 29"/>
          <p:cNvSpPr/>
          <p:nvPr/>
        </p:nvSpPr>
        <p:spPr>
          <a:xfrm>
            <a:off x="3063240" y="4663440"/>
            <a:ext cx="1608064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2" name="Text 30"/>
          <p:cNvSpPr/>
          <p:nvPr/>
        </p:nvSpPr>
        <p:spPr>
          <a:xfrm>
            <a:off x="3081529" y="4782312"/>
            <a:ext cx="1542204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证据源 A：外网 GEO</a:t>
            </a:r>
            <a:endParaRPr lang="en-US" sz="1050" dirty="0"/>
          </a:p>
        </p:txBody>
      </p:sp>
      <p:sp>
        <p:nvSpPr>
          <p:cNvPr id="33" name="Text 31"/>
          <p:cNvSpPr/>
          <p:nvPr/>
        </p:nvSpPr>
        <p:spPr>
          <a:xfrm>
            <a:off x="3081529" y="5120640"/>
            <a:ext cx="1388607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AI 摘要常用结构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竞品对比角度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缺口：没被讲清的点</a:t>
            </a:r>
            <a:endParaRPr lang="en-US" sz="1000" dirty="0"/>
          </a:p>
        </p:txBody>
      </p:sp>
      <p:sp>
        <p:nvSpPr>
          <p:cNvPr id="34" name="Shape 32"/>
          <p:cNvSpPr/>
          <p:nvPr/>
        </p:nvSpPr>
        <p:spPr>
          <a:xfrm>
            <a:off x="4689592" y="5509260"/>
            <a:ext cx="109728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35" name="Shape 33"/>
          <p:cNvSpPr/>
          <p:nvPr/>
        </p:nvSpPr>
        <p:spPr>
          <a:xfrm>
            <a:off x="4817608" y="4663440"/>
            <a:ext cx="1608064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36" name="Text 34"/>
          <p:cNvSpPr/>
          <p:nvPr/>
        </p:nvSpPr>
        <p:spPr>
          <a:xfrm>
            <a:off x="4929368" y="4773168"/>
            <a:ext cx="1278880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证据源 B：小红书</a:t>
            </a:r>
            <a:endParaRPr lang="en-US" sz="1050" dirty="0"/>
          </a:p>
        </p:txBody>
      </p:sp>
      <p:sp>
        <p:nvSpPr>
          <p:cNvPr id="37" name="Text 35"/>
          <p:cNvSpPr/>
          <p:nvPr/>
        </p:nvSpPr>
        <p:spPr>
          <a:xfrm>
            <a:off x="4872472" y="5120640"/>
            <a:ext cx="1352032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高互动主题与评论词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“结论句”更易被学走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痛点：尺码/起球/显瘦等</a:t>
            </a:r>
            <a:endParaRPr lang="en-US" sz="1000" dirty="0"/>
          </a:p>
        </p:txBody>
      </p:sp>
      <p:sp>
        <p:nvSpPr>
          <p:cNvPr id="38" name="Shape 36"/>
          <p:cNvSpPr/>
          <p:nvPr/>
        </p:nvSpPr>
        <p:spPr>
          <a:xfrm>
            <a:off x="6443960" y="5509260"/>
            <a:ext cx="109728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39" name="Shape 37"/>
          <p:cNvSpPr/>
          <p:nvPr/>
        </p:nvSpPr>
        <p:spPr>
          <a:xfrm>
            <a:off x="6571976" y="4663440"/>
            <a:ext cx="1608064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0" name="Text 38"/>
          <p:cNvSpPr/>
          <p:nvPr/>
        </p:nvSpPr>
        <p:spPr>
          <a:xfrm>
            <a:off x="6821652" y="4782312"/>
            <a:ext cx="1278880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优先级&amp;去重</a:t>
            </a:r>
            <a:endParaRPr lang="en-US" sz="1050" dirty="0"/>
          </a:p>
        </p:txBody>
      </p:sp>
      <p:sp>
        <p:nvSpPr>
          <p:cNvPr id="41" name="Text 39"/>
          <p:cNvSpPr/>
          <p:nvPr/>
        </p:nvSpPr>
        <p:spPr>
          <a:xfrm>
            <a:off x="6626840" y="5120640"/>
            <a:ext cx="1352032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Impact × Feasibility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合并重复请求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先攻高贡献模块</a:t>
            </a:r>
            <a:endParaRPr lang="en-US" sz="1000" dirty="0"/>
          </a:p>
        </p:txBody>
      </p:sp>
      <p:sp>
        <p:nvSpPr>
          <p:cNvPr id="42" name="Shape 40"/>
          <p:cNvSpPr/>
          <p:nvPr/>
        </p:nvSpPr>
        <p:spPr>
          <a:xfrm>
            <a:off x="8198328" y="5509260"/>
            <a:ext cx="109728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43" name="Shape 41"/>
          <p:cNvSpPr/>
          <p:nvPr/>
        </p:nvSpPr>
        <p:spPr>
          <a:xfrm>
            <a:off x="8326344" y="4663440"/>
            <a:ext cx="1608064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E7EB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4" name="Text 42"/>
          <p:cNvSpPr/>
          <p:nvPr/>
        </p:nvSpPr>
        <p:spPr>
          <a:xfrm>
            <a:off x="8527512" y="4773168"/>
            <a:ext cx="1278880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冲突识别→化解</a:t>
            </a:r>
            <a:endParaRPr lang="en-US" sz="1050" dirty="0"/>
          </a:p>
        </p:txBody>
      </p:sp>
      <p:sp>
        <p:nvSpPr>
          <p:cNvPr id="45" name="Text 43"/>
          <p:cNvSpPr/>
          <p:nvPr/>
        </p:nvSpPr>
        <p:spPr>
          <a:xfrm>
            <a:off x="8381208" y="5120640"/>
            <a:ext cx="1352032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找矛盾：厚暖 vs 轻薄等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结论统一，角度可切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把口号变成参数+场景</a:t>
            </a:r>
            <a:endParaRPr lang="en-US" sz="1000" dirty="0"/>
          </a:p>
        </p:txBody>
      </p:sp>
      <p:sp>
        <p:nvSpPr>
          <p:cNvPr id="46" name="Shape 44"/>
          <p:cNvSpPr/>
          <p:nvPr/>
        </p:nvSpPr>
        <p:spPr>
          <a:xfrm>
            <a:off x="9952695" y="5509260"/>
            <a:ext cx="109728" cy="0"/>
          </a:xfrm>
          <a:prstGeom prst="line">
            <a:avLst/>
          </a:prstGeom>
          <a:noFill/>
          <a:ln w="28575">
            <a:solidFill>
              <a:srgbClr val="E50012"/>
            </a:solidFill>
            <a:prstDash val="solid"/>
            <a:headEnd type="none"/>
            <a:tailEnd type="triangle"/>
          </a:ln>
        </p:spPr>
      </p:sp>
      <p:sp>
        <p:nvSpPr>
          <p:cNvPr id="47" name="Shape 45"/>
          <p:cNvSpPr/>
          <p:nvPr/>
        </p:nvSpPr>
        <p:spPr>
          <a:xfrm>
            <a:off x="10080711" y="4663440"/>
            <a:ext cx="1608064" cy="1691640"/>
          </a:xfrm>
          <a:prstGeom prst="roundRect">
            <a:avLst/>
          </a:prstGeom>
          <a:solidFill>
            <a:srgbClr val="FFFFFF"/>
          </a:solidFill>
          <a:ln w="15875">
            <a:solidFill>
              <a:srgbClr val="E50012"/>
            </a:solidFill>
            <a:prstDash val="solid"/>
          </a:ln>
          <a:effectLst>
            <a:outerShdw blurRad="38100" dist="19050" dir="2700000" algn="bl" rotWithShape="0">
              <a:srgbClr val="000000">
                <a:alpha val="10000"/>
              </a:srgbClr>
            </a:outerShdw>
          </a:effectLst>
        </p:spPr>
      </p:sp>
      <p:sp>
        <p:nvSpPr>
          <p:cNvPr id="48" name="Text 46"/>
          <p:cNvSpPr/>
          <p:nvPr/>
        </p:nvSpPr>
        <p:spPr>
          <a:xfrm>
            <a:off x="10245303" y="4773168"/>
            <a:ext cx="1278880" cy="31089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1050" b="1" dirty="0">
                <a:solidFill>
                  <a:srgbClr val="E50012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输出：修订蓝图</a:t>
            </a:r>
            <a:endParaRPr lang="en-US" sz="1050" dirty="0"/>
          </a:p>
        </p:txBody>
      </p:sp>
      <p:sp>
        <p:nvSpPr>
          <p:cNvPr id="49" name="Text 47"/>
          <p:cNvSpPr/>
          <p:nvPr/>
        </p:nvSpPr>
        <p:spPr>
          <a:xfrm>
            <a:off x="10208726" y="5123374"/>
            <a:ext cx="1406896" cy="1124712"/>
          </a:xfrm>
          <a:prstGeom prst="rect">
            <a:avLst/>
          </a:prstGeom>
          <a:noFill/>
        </p:spPr>
        <p:txBody>
          <a:bodyPr wrap="square" rtlCol="0" anchor="t"/>
          <a:lstStyle/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指定“改哪里/怎么改”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官网+小红书同步</a:t>
            </a:r>
            <a:endParaRPr lang="en-US" sz="1000" dirty="0"/>
          </a:p>
          <a:p>
            <a:pPr marL="203200" indent="-203200">
              <a:lnSpc>
                <a:spcPct val="115000"/>
              </a:lnSpc>
              <a:buSzPct val="100000"/>
              <a:buChar char="•"/>
            </a:pPr>
            <a:r>
              <a:rPr lang="en-US" sz="1000" dirty="0">
                <a:solidFill>
                  <a:srgbClr val="0B0F19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迭代：稳定性与转化</a:t>
            </a:r>
            <a:endParaRPr lang="en-US" sz="1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</a:rPr>
              <a:t>云享GEO</a:t>
            </a:r>
            <a:r>
              <a:rPr lang="zh-CN" altLang="en-US" sz="24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</a:rPr>
              <a:t>，</a:t>
            </a:r>
            <a:r>
              <a:rPr lang="en-US" altLang="zh-CN" sz="2400" b="1" dirty="0" err="1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</a:rPr>
              <a:t>AIEO</a:t>
            </a:r>
            <a:r>
              <a:rPr lang="en-US" sz="2400" b="1" dirty="0" err="1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</a:rPr>
              <a:t>方法论</a:t>
            </a:r>
            <a:r>
              <a:rPr lang="zh-CN" altLang="en-US" sz="24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</a:rPr>
              <a:t>：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GB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Impact (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影响力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/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销量贡献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× </a:t>
            </a:r>
            <a:r>
              <a:rPr lang="en-GB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Feasibility (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可行性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/</a:t>
            </a:r>
            <a:r>
              <a:rPr lang="en-GB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GEO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难度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)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 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pic>
        <p:nvPicPr>
          <p:cNvPr id="51" name="图片 50"/>
          <p:cNvPicPr>
            <a:picLocks noChangeAspect="1"/>
          </p:cNvPicPr>
          <p:nvPr/>
        </p:nvPicPr>
        <p:blipFill>
          <a:blip r:embed="rId1"/>
          <a:srcRect t="14985"/>
          <a:stretch>
            <a:fillRect/>
          </a:stretch>
        </p:blipFill>
        <p:spPr>
          <a:xfrm>
            <a:off x="646614" y="4336850"/>
            <a:ext cx="4562373" cy="2082175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847" y="1159310"/>
            <a:ext cx="4730800" cy="2269690"/>
          </a:xfrm>
          <a:prstGeom prst="rect">
            <a:avLst/>
          </a:prstGeom>
        </p:spPr>
      </p:pic>
      <p:sp>
        <p:nvSpPr>
          <p:cNvPr id="56" name="Rectangle 2"/>
          <p:cNvSpPr>
            <a:spLocks noChangeArrowheads="1"/>
          </p:cNvSpPr>
          <p:nvPr/>
        </p:nvSpPr>
        <p:spPr bwMode="auto">
          <a:xfrm>
            <a:off x="6132423" y="4129029"/>
            <a:ext cx="3906712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文章标题：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 </a:t>
            </a: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《H 型、梨型还是苹果型？不同体型冬季显瘦的“黄金分割线”位置图解》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CN" altLang="zh-CN" sz="11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用户意图 (User Intent)：</a:t>
            </a:r>
            <a:r>
              <a:rPr kumimoji="0" lang="zh-CN" altLang="zh-CN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90204" pitchFamily="34" charset="0"/>
              </a:rPr>
              <a:t> 解决“选品/尺码”焦虑，担心穿多显得壮硕，寻找个性化建议。</a:t>
            </a: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100" b="1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文章标题：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90204" pitchFamily="34" charset="0"/>
              </a:rPr>
              <a:t> </a:t>
            </a: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《室内 26℃ 室外 -5℃？给地铁通勤党的“穿脱自由”分层穿衣指南》</a:t>
            </a:r>
            <a:endParaRPr lang="zh-CN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用户意图 (User Intent)：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90204" pitchFamily="34" charset="0"/>
              </a:rPr>
              <a:t> 针对“通勤”场景，解决温差大导致的出汗或受冻尴尬，强调“利落”。</a:t>
            </a:r>
            <a:endParaRPr lang="en-US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altLang="zh-CN" sz="1100" b="1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文章标题：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90204" pitchFamily="34" charset="0"/>
              </a:rPr>
              <a:t> </a:t>
            </a: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《告别米其林：3 种“高热阻/低厚度”面料的通勤穿搭公式（附温差对照表）》</a:t>
            </a:r>
            <a:endParaRPr lang="zh-CN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zh-CN" altLang="zh-CN" sz="1100" b="1" dirty="0">
                <a:solidFill>
                  <a:schemeClr val="tx1"/>
                </a:solidFill>
                <a:latin typeface="Arial" panose="020B0604020202090204" pitchFamily="34" charset="0"/>
              </a:rPr>
              <a:t>用户意图 (User Intent)：</a:t>
            </a:r>
            <a:r>
              <a:rPr lang="zh-CN" altLang="zh-CN" sz="1100" dirty="0">
                <a:solidFill>
                  <a:schemeClr val="tx1"/>
                </a:solidFill>
                <a:latin typeface="Arial" panose="020B0604020202090204" pitchFamily="34" charset="0"/>
              </a:rPr>
              <a:t> 解决“保暖”和“不臃肿”的物理矛盾，寻找技术解决方案。</a:t>
            </a:r>
            <a:endParaRPr lang="zh-CN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endParaRPr lang="zh-CN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marL="228600" lvl="0" indent="-22860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+mj-lt"/>
              <a:buAutoNum type="arabicPeriod"/>
            </a:pPr>
            <a:endParaRPr lang="zh-CN" altLang="zh-CN" sz="1100" dirty="0">
              <a:solidFill>
                <a:schemeClr val="tx1"/>
              </a:solidFill>
              <a:latin typeface="Arial" panose="020B060402020209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  <a:p>
            <a:pPr marL="228600" marR="0" lvl="0" indent="-2286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</a:pP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90204" pitchFamily="34" charset="0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14" y="962747"/>
            <a:ext cx="4067664" cy="3009889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280091" y="1033272"/>
            <a:ext cx="366523" cy="369333"/>
            <a:chOff x="100584" y="3370418"/>
            <a:chExt cx="366523" cy="369333"/>
          </a:xfrm>
        </p:grpSpPr>
        <p:sp>
          <p:nvSpPr>
            <p:cNvPr id="63" name="椭圆 62"/>
            <p:cNvSpPr/>
            <p:nvPr/>
          </p:nvSpPr>
          <p:spPr>
            <a:xfrm>
              <a:off x="100584" y="3370418"/>
              <a:ext cx="366523" cy="369333"/>
            </a:xfrm>
            <a:prstGeom prst="ellipse">
              <a:avLst/>
            </a:prstGeom>
            <a:solidFill>
              <a:srgbClr val="E50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141819" y="34011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1</a:t>
              </a:r>
              <a:endParaRPr kumimoji="1" lang="zh-CN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625379" y="948596"/>
            <a:ext cx="366523" cy="369333"/>
            <a:chOff x="100584" y="3370418"/>
            <a:chExt cx="366523" cy="369333"/>
          </a:xfrm>
        </p:grpSpPr>
        <p:sp>
          <p:nvSpPr>
            <p:cNvPr id="66" name="椭圆 65"/>
            <p:cNvSpPr/>
            <p:nvPr/>
          </p:nvSpPr>
          <p:spPr>
            <a:xfrm>
              <a:off x="100584" y="3370418"/>
              <a:ext cx="366523" cy="369333"/>
            </a:xfrm>
            <a:prstGeom prst="ellipse">
              <a:avLst/>
            </a:prstGeom>
            <a:solidFill>
              <a:srgbClr val="E50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41819" y="34011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2</a:t>
              </a:r>
              <a:endParaRPr kumimoji="1" lang="zh-CN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201168" y="4036116"/>
            <a:ext cx="366523" cy="369333"/>
            <a:chOff x="100584" y="3370418"/>
            <a:chExt cx="366523" cy="369333"/>
          </a:xfrm>
        </p:grpSpPr>
        <p:sp>
          <p:nvSpPr>
            <p:cNvPr id="69" name="椭圆 68"/>
            <p:cNvSpPr/>
            <p:nvPr/>
          </p:nvSpPr>
          <p:spPr>
            <a:xfrm>
              <a:off x="100584" y="3370418"/>
              <a:ext cx="366523" cy="369333"/>
            </a:xfrm>
            <a:prstGeom prst="ellipse">
              <a:avLst/>
            </a:prstGeom>
            <a:solidFill>
              <a:srgbClr val="E50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141819" y="34011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3</a:t>
              </a:r>
              <a:endParaRPr kumimoji="1" lang="zh-CN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5666614" y="4041986"/>
            <a:ext cx="366523" cy="369333"/>
            <a:chOff x="100584" y="3370418"/>
            <a:chExt cx="366523" cy="369333"/>
          </a:xfrm>
        </p:grpSpPr>
        <p:sp>
          <p:nvSpPr>
            <p:cNvPr id="72" name="椭圆 71"/>
            <p:cNvSpPr/>
            <p:nvPr/>
          </p:nvSpPr>
          <p:spPr>
            <a:xfrm>
              <a:off x="100584" y="3370418"/>
              <a:ext cx="366523" cy="369333"/>
            </a:xfrm>
            <a:prstGeom prst="ellipse">
              <a:avLst/>
            </a:prstGeom>
            <a:solidFill>
              <a:srgbClr val="E5001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41819" y="3401195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b="1" dirty="0">
                  <a:solidFill>
                    <a:schemeClr val="bg1">
                      <a:lumMod val="75000"/>
                    </a:schemeClr>
                  </a:solidFill>
                </a:rPr>
                <a:t>4</a:t>
              </a:r>
              <a:endParaRPr kumimoji="1" lang="zh-CN" altLang="en-US" b="1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官网影子页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(Shadow Page) -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AI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优化的智能产品页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1200" dirty="0" err="1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无需重构现有官网，建立平行于人类视角的“AI</a:t>
            </a:r>
            <a:r>
              <a:rPr lang="en-US" altLang="zh-CN" sz="12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</a:t>
            </a:r>
            <a:r>
              <a:rPr lang="en-US" altLang="zh-CN" sz="1200" dirty="0" err="1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专用”高权重页面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 7"/>
          <p:cNvSpPr txBox="1"/>
          <p:nvPr/>
        </p:nvSpPr>
        <p:spPr>
          <a:xfrm>
            <a:off x="457200" y="1503273"/>
            <a:ext cx="2692908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传统产品页 (Human-First)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8"/>
          <p:cNvSpPr/>
          <p:nvPr/>
        </p:nvSpPr>
        <p:spPr>
          <a:xfrm>
            <a:off x="2907792" y="1531619"/>
            <a:ext cx="981151" cy="209398"/>
          </a:xfrm>
          <a:prstGeom prst="roundRect">
            <a:avLst>
              <a:gd name="adj" fmla="val 79396"/>
            </a:avLst>
          </a:prstGeom>
          <a:solidFill>
            <a:srgbClr val="FFFFFF"/>
          </a:solidFill>
          <a:ln w="12700">
            <a:solidFill>
              <a:srgbClr val="D1D5D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9"/>
          <p:cNvSpPr txBox="1"/>
          <p:nvPr/>
        </p:nvSpPr>
        <p:spPr>
          <a:xfrm>
            <a:off x="2993746" y="1560880"/>
            <a:ext cx="886054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FOR HUMANS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10"/>
          <p:cNvSpPr txBox="1"/>
          <p:nvPr/>
        </p:nvSpPr>
        <p:spPr>
          <a:xfrm>
            <a:off x="6210605" y="1503273"/>
            <a:ext cx="2414930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智能影子页 (AI-Native)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11"/>
          <p:cNvSpPr/>
          <p:nvPr/>
        </p:nvSpPr>
        <p:spPr>
          <a:xfrm>
            <a:off x="8345729" y="1531619"/>
            <a:ext cx="771754" cy="209398"/>
          </a:xfrm>
          <a:prstGeom prst="roundRect">
            <a:avLst>
              <a:gd name="adj" fmla="val 79396"/>
            </a:avLst>
          </a:prstGeom>
          <a:solidFill>
            <a:srgbClr val="000000"/>
          </a:solidFill>
          <a:ln w="12700">
            <a:solidFill>
              <a:srgbClr val="1F2937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12"/>
          <p:cNvSpPr txBox="1"/>
          <p:nvPr/>
        </p:nvSpPr>
        <p:spPr>
          <a:xfrm>
            <a:off x="8431682" y="1560880"/>
            <a:ext cx="6766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FOR LLMS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1"/>
          <a:srcRect t="-401" b="-401"/>
          <a:stretch>
            <a:fillRect/>
          </a:stretch>
        </p:blipFill>
        <p:spPr>
          <a:xfrm>
            <a:off x="457200" y="1884577"/>
            <a:ext cx="11277295" cy="19202"/>
          </a:xfrm>
          <a:prstGeom prst="rect">
            <a:avLst/>
          </a:prstGeom>
        </p:spPr>
      </p:pic>
      <p:sp>
        <p:nvSpPr>
          <p:cNvPr id="14" name="Shape 13"/>
          <p:cNvSpPr/>
          <p:nvPr/>
        </p:nvSpPr>
        <p:spPr>
          <a:xfrm>
            <a:off x="457200" y="2666389"/>
            <a:ext cx="11277295" cy="9144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4"/>
          <p:cNvSpPr txBox="1"/>
          <p:nvPr/>
        </p:nvSpPr>
        <p:spPr>
          <a:xfrm>
            <a:off x="457200" y="2055570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营销化语言，AI 难理解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15"/>
          <p:cNvSpPr txBox="1"/>
          <p:nvPr/>
        </p:nvSpPr>
        <p:spPr>
          <a:xfrm>
            <a:off x="457200" y="2322575"/>
            <a:ext cx="571500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“极致奢华体验”对 LLM 来说是无意义噪音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6"/>
          <p:cNvSpPr txBox="1"/>
          <p:nvPr/>
        </p:nvSpPr>
        <p:spPr>
          <a:xfrm>
            <a:off x="6210605" y="2055570"/>
            <a:ext cx="563910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结构化数据 (Schema.org)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17"/>
          <p:cNvSpPr txBox="1"/>
          <p:nvPr/>
        </p:nvSpPr>
        <p:spPr>
          <a:xfrm>
            <a:off x="6210605" y="2322575"/>
            <a:ext cx="571500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JSON-LD 格式，直接“喂”给大模型标准答案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 18"/>
          <p:cNvSpPr/>
          <p:nvPr/>
        </p:nvSpPr>
        <p:spPr>
          <a:xfrm>
            <a:off x="457200" y="3208629"/>
            <a:ext cx="11277295" cy="9144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19"/>
          <p:cNvSpPr txBox="1"/>
          <p:nvPr/>
        </p:nvSpPr>
        <p:spPr>
          <a:xfrm>
            <a:off x="457200" y="2827324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信息分散，结构混乱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20"/>
          <p:cNvSpPr txBox="1"/>
          <p:nvPr/>
        </p:nvSpPr>
        <p:spPr>
          <a:xfrm>
            <a:off x="6210605" y="2827324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透明化设计，层级清晰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21"/>
          <p:cNvSpPr/>
          <p:nvPr/>
        </p:nvSpPr>
        <p:spPr>
          <a:xfrm>
            <a:off x="457200" y="3751782"/>
            <a:ext cx="11277295" cy="9144"/>
          </a:xfrm>
          <a:prstGeom prst="rect">
            <a:avLst/>
          </a:prstGeom>
          <a:solidFill>
            <a:srgbClr val="E5E7EB"/>
          </a:solidFill>
          <a:ln w="12700">
            <a:solidFill>
              <a:srgbClr val="E5E7EB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22"/>
          <p:cNvSpPr txBox="1"/>
          <p:nvPr/>
        </p:nvSpPr>
        <p:spPr>
          <a:xfrm>
            <a:off x="457200" y="3370477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参数混杂在图片和脚本中，爬虫难以提取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23"/>
          <p:cNvSpPr txBox="1"/>
          <p:nvPr/>
        </p:nvSpPr>
        <p:spPr>
          <a:xfrm>
            <a:off x="6210605" y="3370477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参数表、材质、场景、竞品对比一目了然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 24"/>
          <p:cNvSpPr txBox="1"/>
          <p:nvPr/>
        </p:nvSpPr>
        <p:spPr>
          <a:xfrm>
            <a:off x="457200" y="3913631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缺乏结构化标记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25"/>
          <p:cNvSpPr txBox="1"/>
          <p:nvPr/>
        </p:nvSpPr>
        <p:spPr>
          <a:xfrm>
            <a:off x="457200" y="4179721"/>
            <a:ext cx="5639105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缺少 Schema.org 标记，丢失上下文关联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 26"/>
          <p:cNvSpPr txBox="1"/>
          <p:nvPr/>
        </p:nvSpPr>
        <p:spPr>
          <a:xfrm>
            <a:off x="6210605" y="3913631"/>
            <a:ext cx="57150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官网域名，天然高权重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27"/>
          <p:cNvSpPr txBox="1"/>
          <p:nvPr/>
        </p:nvSpPr>
        <p:spPr>
          <a:xfrm>
            <a:off x="6210605" y="4179721"/>
            <a:ext cx="5639105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继承品牌官网 Domain Authority，信任度满分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28"/>
          <p:cNvSpPr/>
          <p:nvPr/>
        </p:nvSpPr>
        <p:spPr>
          <a:xfrm>
            <a:off x="457200" y="4905756"/>
            <a:ext cx="11277295" cy="838505"/>
          </a:xfrm>
          <a:prstGeom prst="roundRect">
            <a:avLst>
              <a:gd name="adj" fmla="val 7435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29"/>
          <p:cNvSpPr txBox="1"/>
          <p:nvPr/>
        </p:nvSpPr>
        <p:spPr>
          <a:xfrm>
            <a:off x="647395" y="4903926"/>
            <a:ext cx="110871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核心洞察：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 30"/>
          <p:cNvSpPr txBox="1"/>
          <p:nvPr/>
        </p:nvSpPr>
        <p:spPr>
          <a:xfrm>
            <a:off x="647395" y="5362956"/>
            <a:ext cx="1108710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大模型对官网内容的权重远高于第三方平台，影子页让您的官网成为 AI 的 “首选信息源”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Image 1" descr="preencoded.png"/>
          <p:cNvPicPr>
            <a:picLocks noChangeAspect="1"/>
          </p:cNvPicPr>
          <p:nvPr/>
        </p:nvPicPr>
        <p:blipFill>
          <a:blip r:embed="rId1"/>
          <a:srcRect t="-401" b="-401"/>
          <a:stretch>
            <a:fillRect/>
          </a:stretch>
        </p:blipFill>
        <p:spPr>
          <a:xfrm>
            <a:off x="457200" y="6534302"/>
            <a:ext cx="11277295" cy="1920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marL="0" indent="0">
              <a:buNone/>
            </a:pPr>
            <a:r>
              <a:rPr lang="en-US" sz="2400" b="1" dirty="0" err="1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积累行业经验</a:t>
            </a:r>
            <a:r>
              <a:rPr lang="zh-CN" altLang="en-US" sz="2400" b="1" dirty="0">
                <a:solidFill>
                  <a:srgbClr val="111111"/>
                </a:solidFill>
                <a:latin typeface="微软雅黑" pitchFamily="34" charset="0"/>
                <a:ea typeface="微软雅黑" panose="020B0503020204020204" pitchFamily="34" charset="-122"/>
                <a:cs typeface="微软雅黑" pitchFamily="34" charset="-120"/>
              </a:rPr>
              <a:t>，按照品类将知识图谱升级为意图模型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1250" dirty="0" err="1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六边形维度模型</a:t>
            </a:r>
            <a:r>
              <a:rPr lang="en-US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 - </a:t>
            </a:r>
            <a:r>
              <a:rPr lang="en-US" altLang="zh-CN" sz="1250" dirty="0" err="1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精准覆盖用户痛点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与未知需求</a:t>
            </a:r>
            <a:endParaRPr lang="en-US" altLang="zh-CN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sp>
        <p:nvSpPr>
          <p:cNvPr id="44" name="Text 5"/>
          <p:cNvSpPr txBox="1"/>
          <p:nvPr/>
        </p:nvSpPr>
        <p:spPr>
          <a:xfrm>
            <a:off x="457200" y="1028700"/>
            <a:ext cx="468630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CURRENT CATEGORY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6"/>
          <p:cNvSpPr txBox="1"/>
          <p:nvPr/>
        </p:nvSpPr>
        <p:spPr>
          <a:xfrm>
            <a:off x="457200" y="1218895"/>
            <a:ext cx="4686300" cy="3054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羊毛衫 / Knitwear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 7"/>
          <p:cNvSpPr txBox="1"/>
          <p:nvPr/>
        </p:nvSpPr>
        <p:spPr>
          <a:xfrm>
            <a:off x="457200" y="1600200"/>
            <a:ext cx="476311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告别通用模版，为每个品类定制专属的专业评测体系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Shape 8"/>
          <p:cNvSpPr/>
          <p:nvPr/>
        </p:nvSpPr>
        <p:spPr>
          <a:xfrm>
            <a:off x="457200" y="1981505"/>
            <a:ext cx="4572000" cy="3409798"/>
          </a:xfrm>
          <a:prstGeom prst="roundRect">
            <a:avLst>
              <a:gd name="adj" fmla="val 599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8" name="Image 0" descr="preencoded.png"/>
          <p:cNvPicPr>
            <a:picLocks noChangeAspect="1"/>
          </p:cNvPicPr>
          <p:nvPr/>
        </p:nvPicPr>
        <p:blipFill>
          <a:blip r:embed="rId1"/>
          <a:srcRect l="-15591" r="-15591"/>
          <a:stretch>
            <a:fillRect/>
          </a:stretch>
        </p:blipFill>
        <p:spPr>
          <a:xfrm>
            <a:off x="619049" y="2143354"/>
            <a:ext cx="4248302" cy="2857500"/>
          </a:xfrm>
          <a:prstGeom prst="rect">
            <a:avLst/>
          </a:prstGeom>
        </p:spPr>
      </p:pic>
      <p:sp>
        <p:nvSpPr>
          <p:cNvPr id="49" name="Text 9"/>
          <p:cNvSpPr txBox="1"/>
          <p:nvPr/>
        </p:nvSpPr>
        <p:spPr>
          <a:xfrm>
            <a:off x="619049" y="5076749"/>
            <a:ext cx="4362602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AI ACCEPTANCE RATE </a:t>
            </a:r>
            <a:r>
              <a:rPr lang="en-US" sz="900" b="1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HIGH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Shape 10"/>
          <p:cNvSpPr/>
          <p:nvPr/>
        </p:nvSpPr>
        <p:spPr>
          <a:xfrm>
            <a:off x="5251399" y="1028700"/>
            <a:ext cx="3172054" cy="1009498"/>
          </a:xfrm>
          <a:prstGeom prst="roundRect">
            <a:avLst>
              <a:gd name="adj" fmla="val 6836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Shape 11"/>
          <p:cNvSpPr/>
          <p:nvPr/>
        </p:nvSpPr>
        <p:spPr>
          <a:xfrm>
            <a:off x="5413248" y="1190549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000000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Text 12"/>
          <p:cNvSpPr txBox="1"/>
          <p:nvPr/>
        </p:nvSpPr>
        <p:spPr>
          <a:xfrm>
            <a:off x="5459882" y="1228954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01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13"/>
          <p:cNvSpPr txBox="1"/>
          <p:nvPr/>
        </p:nvSpPr>
        <p:spPr>
          <a:xfrm>
            <a:off x="5756148" y="1190549"/>
            <a:ext cx="1621231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羊毛含量 (Material)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14"/>
          <p:cNvSpPr txBox="1"/>
          <p:nvPr/>
        </p:nvSpPr>
        <p:spPr>
          <a:xfrm>
            <a:off x="5413248" y="1495044"/>
            <a:ext cx="2924251" cy="3813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解析纤维直径、产地来源，建立材质专业度壁垒。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Shape 15"/>
          <p:cNvSpPr/>
          <p:nvPr/>
        </p:nvSpPr>
        <p:spPr>
          <a:xfrm>
            <a:off x="8568842" y="1028700"/>
            <a:ext cx="3172054" cy="1009498"/>
          </a:xfrm>
          <a:prstGeom prst="roundRect">
            <a:avLst>
              <a:gd name="adj" fmla="val 6836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Shape 16"/>
          <p:cNvSpPr/>
          <p:nvPr/>
        </p:nvSpPr>
        <p:spPr>
          <a:xfrm>
            <a:off x="8731606" y="1190549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 17"/>
          <p:cNvSpPr txBox="1"/>
          <p:nvPr/>
        </p:nvSpPr>
        <p:spPr>
          <a:xfrm>
            <a:off x="8778240" y="1228954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02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18"/>
          <p:cNvSpPr txBox="1"/>
          <p:nvPr/>
        </p:nvSpPr>
        <p:spPr>
          <a:xfrm>
            <a:off x="9074506" y="1190549"/>
            <a:ext cx="1604772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舒适程度 (Comfort)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19"/>
          <p:cNvSpPr txBox="1"/>
          <p:nvPr/>
        </p:nvSpPr>
        <p:spPr>
          <a:xfrm>
            <a:off x="8731606" y="1495044"/>
            <a:ext cx="30385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亲肤性、透气性、静电控制等实际穿着体验。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Shape 20"/>
          <p:cNvSpPr/>
          <p:nvPr/>
        </p:nvSpPr>
        <p:spPr>
          <a:xfrm>
            <a:off x="5251399" y="2190902"/>
            <a:ext cx="3172054" cy="819302"/>
          </a:xfrm>
          <a:prstGeom prst="roundRect">
            <a:avLst>
              <a:gd name="adj" fmla="val 10382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Shape 21"/>
          <p:cNvSpPr/>
          <p:nvPr/>
        </p:nvSpPr>
        <p:spPr>
          <a:xfrm>
            <a:off x="5413248" y="2352751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 22"/>
          <p:cNvSpPr txBox="1"/>
          <p:nvPr/>
        </p:nvSpPr>
        <p:spPr>
          <a:xfrm>
            <a:off x="5459882" y="2391156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03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 23"/>
          <p:cNvSpPr txBox="1"/>
          <p:nvPr/>
        </p:nvSpPr>
        <p:spPr>
          <a:xfrm>
            <a:off x="5756148" y="2352751"/>
            <a:ext cx="1621231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时尚感 (Aesthetics)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24"/>
          <p:cNvSpPr txBox="1"/>
          <p:nvPr/>
        </p:nvSpPr>
        <p:spPr>
          <a:xfrm>
            <a:off x="5413248" y="2657246"/>
            <a:ext cx="30385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版型剪裁、流行色匹配度、穿搭风格适配。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Shape 25"/>
          <p:cNvSpPr/>
          <p:nvPr/>
        </p:nvSpPr>
        <p:spPr>
          <a:xfrm>
            <a:off x="8568842" y="2190902"/>
            <a:ext cx="3172054" cy="819302"/>
          </a:xfrm>
          <a:prstGeom prst="roundRect">
            <a:avLst>
              <a:gd name="adj" fmla="val 10382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26"/>
          <p:cNvSpPr/>
          <p:nvPr/>
        </p:nvSpPr>
        <p:spPr>
          <a:xfrm>
            <a:off x="8731606" y="2352751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27"/>
          <p:cNvSpPr txBox="1"/>
          <p:nvPr/>
        </p:nvSpPr>
        <p:spPr>
          <a:xfrm>
            <a:off x="8778240" y="2391156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04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 28"/>
          <p:cNvSpPr txBox="1"/>
          <p:nvPr/>
        </p:nvSpPr>
        <p:spPr>
          <a:xfrm>
            <a:off x="9074506" y="2352751"/>
            <a:ext cx="1677924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通勤指数 (Scenario)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 29"/>
          <p:cNvSpPr txBox="1"/>
          <p:nvPr/>
        </p:nvSpPr>
        <p:spPr>
          <a:xfrm>
            <a:off x="8731606" y="2657246"/>
            <a:ext cx="30385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是否易打理、抗皱性、空调房适应性等。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Shape 30"/>
          <p:cNvSpPr/>
          <p:nvPr/>
        </p:nvSpPr>
        <p:spPr>
          <a:xfrm>
            <a:off x="5251399" y="3161995"/>
            <a:ext cx="3172054" cy="819302"/>
          </a:xfrm>
          <a:prstGeom prst="roundRect">
            <a:avLst>
              <a:gd name="adj" fmla="val 10382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Shape 31"/>
          <p:cNvSpPr/>
          <p:nvPr/>
        </p:nvSpPr>
        <p:spPr>
          <a:xfrm>
            <a:off x="5413248" y="3323844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 32"/>
          <p:cNvSpPr txBox="1"/>
          <p:nvPr/>
        </p:nvSpPr>
        <p:spPr>
          <a:xfrm>
            <a:off x="5459882" y="3362249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05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 33"/>
          <p:cNvSpPr txBox="1"/>
          <p:nvPr/>
        </p:nvSpPr>
        <p:spPr>
          <a:xfrm>
            <a:off x="5756148" y="3323844"/>
            <a:ext cx="1677924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保暖性能 (Function)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Text 34"/>
          <p:cNvSpPr txBox="1"/>
          <p:nvPr/>
        </p:nvSpPr>
        <p:spPr>
          <a:xfrm>
            <a:off x="5413248" y="3629254"/>
            <a:ext cx="30385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克重密度、锁温技术、季节适应性分析。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Shape 35"/>
          <p:cNvSpPr/>
          <p:nvPr/>
        </p:nvSpPr>
        <p:spPr>
          <a:xfrm>
            <a:off x="8568842" y="3161995"/>
            <a:ext cx="3172054" cy="819302"/>
          </a:xfrm>
          <a:prstGeom prst="roundRect">
            <a:avLst>
              <a:gd name="adj" fmla="val 10382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Shape 36"/>
          <p:cNvSpPr/>
          <p:nvPr/>
        </p:nvSpPr>
        <p:spPr>
          <a:xfrm>
            <a:off x="8731606" y="3323844"/>
            <a:ext cx="228600" cy="228600"/>
          </a:xfrm>
          <a:prstGeom prst="roundRect">
            <a:avLst>
              <a:gd name="adj" fmla="val 33333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37"/>
          <p:cNvSpPr txBox="1"/>
          <p:nvPr/>
        </p:nvSpPr>
        <p:spPr>
          <a:xfrm>
            <a:off x="8778240" y="3362249"/>
            <a:ext cx="219456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06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 38"/>
          <p:cNvSpPr txBox="1"/>
          <p:nvPr/>
        </p:nvSpPr>
        <p:spPr>
          <a:xfrm>
            <a:off x="9074506" y="3323844"/>
            <a:ext cx="13716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2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耐久度 (Quality)</a:t>
            </a:r>
            <a:endParaRPr 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39"/>
          <p:cNvSpPr txBox="1"/>
          <p:nvPr/>
        </p:nvSpPr>
        <p:spPr>
          <a:xfrm>
            <a:off x="8731606" y="3629254"/>
            <a:ext cx="30385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抗起球、水洗稳定性、长期持有价值。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Shape 40"/>
          <p:cNvSpPr/>
          <p:nvPr/>
        </p:nvSpPr>
        <p:spPr>
          <a:xfrm>
            <a:off x="5251399" y="4134002"/>
            <a:ext cx="6486754" cy="437998"/>
          </a:xfrm>
          <a:prstGeom prst="roundRect">
            <a:avLst>
              <a:gd name="adj" fmla="val 27231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Text 41"/>
          <p:cNvSpPr txBox="1"/>
          <p:nvPr/>
        </p:nvSpPr>
        <p:spPr>
          <a:xfrm>
            <a:off x="5413248" y="4257446"/>
            <a:ext cx="63532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基于 六边形模型 + 知识图谱，生成的内容覆盖用户关心的每个维度，专业且详实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多品类适配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-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一个模型覆盖所有商品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1250" dirty="0" err="1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强大的泛化能力，为不同品类自动匹配最核心的评测维度</a:t>
            </a:r>
            <a:endParaRPr lang="en-US" altLang="zh-CN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Shape 9"/>
          <p:cNvSpPr/>
          <p:nvPr/>
        </p:nvSpPr>
        <p:spPr>
          <a:xfrm>
            <a:off x="457200" y="1900123"/>
            <a:ext cx="5524805" cy="1809598"/>
          </a:xfrm>
          <a:prstGeom prst="roundRect">
            <a:avLst>
              <a:gd name="adj" fmla="val 2128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 10"/>
          <p:cNvSpPr txBox="1"/>
          <p:nvPr/>
        </p:nvSpPr>
        <p:spPr>
          <a:xfrm>
            <a:off x="657454" y="2100377"/>
            <a:ext cx="1275588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运动鞋品类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11"/>
          <p:cNvSpPr txBox="1"/>
          <p:nvPr/>
        </p:nvSpPr>
        <p:spPr>
          <a:xfrm>
            <a:off x="657454" y="2404872"/>
            <a:ext cx="125730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SPORTS FOOTWEAR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 12"/>
          <p:cNvSpPr/>
          <p:nvPr/>
        </p:nvSpPr>
        <p:spPr>
          <a:xfrm>
            <a:off x="657454" y="2786177"/>
            <a:ext cx="75895" cy="75895"/>
          </a:xfrm>
          <a:prstGeom prst="rect">
            <a:avLst/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13"/>
          <p:cNvSpPr txBox="1"/>
          <p:nvPr/>
        </p:nvSpPr>
        <p:spPr>
          <a:xfrm>
            <a:off x="847649" y="2710282"/>
            <a:ext cx="1607515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缓震性能 (Cushioning)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14"/>
          <p:cNvSpPr/>
          <p:nvPr/>
        </p:nvSpPr>
        <p:spPr>
          <a:xfrm>
            <a:off x="3314700" y="2786177"/>
            <a:ext cx="75895" cy="75895"/>
          </a:xfrm>
          <a:prstGeom prst="rect">
            <a:avLst/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15"/>
          <p:cNvSpPr txBox="1"/>
          <p:nvPr/>
        </p:nvSpPr>
        <p:spPr>
          <a:xfrm>
            <a:off x="3504895" y="2710282"/>
            <a:ext cx="1576426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透气性 (Breathability)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16"/>
          <p:cNvSpPr/>
          <p:nvPr/>
        </p:nvSpPr>
        <p:spPr>
          <a:xfrm>
            <a:off x="657454" y="3090672"/>
            <a:ext cx="75895" cy="75895"/>
          </a:xfrm>
          <a:prstGeom prst="rect">
            <a:avLst/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17"/>
          <p:cNvSpPr txBox="1"/>
          <p:nvPr/>
        </p:nvSpPr>
        <p:spPr>
          <a:xfrm>
            <a:off x="847649" y="3014777"/>
            <a:ext cx="1275588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时尚设计 (Design)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 18"/>
          <p:cNvSpPr/>
          <p:nvPr/>
        </p:nvSpPr>
        <p:spPr>
          <a:xfrm>
            <a:off x="3314700" y="3090672"/>
            <a:ext cx="75895" cy="75895"/>
          </a:xfrm>
          <a:prstGeom prst="rect">
            <a:avLst/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19"/>
          <p:cNvSpPr txBox="1"/>
          <p:nvPr/>
        </p:nvSpPr>
        <p:spPr>
          <a:xfrm>
            <a:off x="3504895" y="3014777"/>
            <a:ext cx="166695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轻便程度 (Lightweight)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 20"/>
          <p:cNvSpPr/>
          <p:nvPr/>
        </p:nvSpPr>
        <p:spPr>
          <a:xfrm>
            <a:off x="657454" y="3396082"/>
            <a:ext cx="75895" cy="75895"/>
          </a:xfrm>
          <a:prstGeom prst="rect">
            <a:avLst/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21"/>
          <p:cNvSpPr txBox="1"/>
          <p:nvPr/>
        </p:nvSpPr>
        <p:spPr>
          <a:xfrm>
            <a:off x="847649" y="3319272"/>
            <a:ext cx="1349654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耐磨度 (Durability)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Shape 22"/>
          <p:cNvSpPr/>
          <p:nvPr/>
        </p:nvSpPr>
        <p:spPr>
          <a:xfrm>
            <a:off x="3314700" y="3396082"/>
            <a:ext cx="75895" cy="75895"/>
          </a:xfrm>
          <a:prstGeom prst="rect">
            <a:avLst/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23"/>
          <p:cNvSpPr txBox="1"/>
          <p:nvPr/>
        </p:nvSpPr>
        <p:spPr>
          <a:xfrm>
            <a:off x="3504895" y="3319272"/>
            <a:ext cx="142829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场景适配 (Scenario)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Shape 24"/>
          <p:cNvSpPr/>
          <p:nvPr/>
        </p:nvSpPr>
        <p:spPr>
          <a:xfrm>
            <a:off x="6210605" y="1900123"/>
            <a:ext cx="5524805" cy="1809598"/>
          </a:xfrm>
          <a:prstGeom prst="roundRect">
            <a:avLst>
              <a:gd name="adj" fmla="val 2128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25"/>
          <p:cNvSpPr txBox="1"/>
          <p:nvPr/>
        </p:nvSpPr>
        <p:spPr>
          <a:xfrm>
            <a:off x="6409944" y="2100377"/>
            <a:ext cx="1028700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羽绒服品类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26"/>
          <p:cNvSpPr txBox="1"/>
          <p:nvPr/>
        </p:nvSpPr>
        <p:spPr>
          <a:xfrm>
            <a:off x="6409944" y="2404872"/>
            <a:ext cx="102870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DOWN JACKET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Shape 27"/>
          <p:cNvSpPr/>
          <p:nvPr/>
        </p:nvSpPr>
        <p:spPr>
          <a:xfrm>
            <a:off x="6409944" y="2786177"/>
            <a:ext cx="75895" cy="75895"/>
          </a:xfrm>
          <a:prstGeom prst="rect">
            <a:avLst/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 28"/>
          <p:cNvSpPr txBox="1"/>
          <p:nvPr/>
        </p:nvSpPr>
        <p:spPr>
          <a:xfrm>
            <a:off x="6601054" y="2710282"/>
            <a:ext cx="139446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充绒量 (Fill Weight)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Shape 29"/>
          <p:cNvSpPr/>
          <p:nvPr/>
        </p:nvSpPr>
        <p:spPr>
          <a:xfrm>
            <a:off x="9068105" y="2786177"/>
            <a:ext cx="75895" cy="75895"/>
          </a:xfrm>
          <a:prstGeom prst="rect">
            <a:avLst/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 30"/>
          <p:cNvSpPr txBox="1"/>
          <p:nvPr/>
        </p:nvSpPr>
        <p:spPr>
          <a:xfrm>
            <a:off x="9258300" y="2710282"/>
            <a:ext cx="127833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保暖指数 (Warmth)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Shape 31"/>
          <p:cNvSpPr/>
          <p:nvPr/>
        </p:nvSpPr>
        <p:spPr>
          <a:xfrm>
            <a:off x="6409944" y="3090672"/>
            <a:ext cx="75895" cy="75895"/>
          </a:xfrm>
          <a:prstGeom prst="rect">
            <a:avLst/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 32"/>
          <p:cNvSpPr txBox="1"/>
          <p:nvPr/>
        </p:nvSpPr>
        <p:spPr>
          <a:xfrm>
            <a:off x="6601054" y="3014777"/>
            <a:ext cx="1553566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防风防水 (Protection)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Shape 33"/>
          <p:cNvSpPr/>
          <p:nvPr/>
        </p:nvSpPr>
        <p:spPr>
          <a:xfrm>
            <a:off x="9068105" y="3090672"/>
            <a:ext cx="75895" cy="75895"/>
          </a:xfrm>
          <a:prstGeom prst="rect">
            <a:avLst/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34"/>
          <p:cNvSpPr txBox="1"/>
          <p:nvPr/>
        </p:nvSpPr>
        <p:spPr>
          <a:xfrm>
            <a:off x="9258300" y="3014777"/>
            <a:ext cx="1144829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设计时尚 (Style)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35"/>
          <p:cNvSpPr/>
          <p:nvPr/>
        </p:nvSpPr>
        <p:spPr>
          <a:xfrm>
            <a:off x="6409944" y="3396082"/>
            <a:ext cx="75895" cy="75895"/>
          </a:xfrm>
          <a:prstGeom prst="rect">
            <a:avLst/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36"/>
          <p:cNvSpPr txBox="1"/>
          <p:nvPr/>
        </p:nvSpPr>
        <p:spPr>
          <a:xfrm>
            <a:off x="6601054" y="3319272"/>
            <a:ext cx="1032358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性价比 (Value)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Shape 37"/>
          <p:cNvSpPr/>
          <p:nvPr/>
        </p:nvSpPr>
        <p:spPr>
          <a:xfrm>
            <a:off x="9068105" y="3396082"/>
            <a:ext cx="75895" cy="75895"/>
          </a:xfrm>
          <a:prstGeom prst="rect">
            <a:avLst/>
          </a:prstGeom>
          <a:solidFill>
            <a:srgbClr val="4B5563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Text 38"/>
          <p:cNvSpPr txBox="1"/>
          <p:nvPr/>
        </p:nvSpPr>
        <p:spPr>
          <a:xfrm>
            <a:off x="9258300" y="3319272"/>
            <a:ext cx="144018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收纳性 (Packability)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Shape 39"/>
          <p:cNvSpPr/>
          <p:nvPr/>
        </p:nvSpPr>
        <p:spPr>
          <a:xfrm>
            <a:off x="457200" y="3938321"/>
            <a:ext cx="11277295" cy="437998"/>
          </a:xfrm>
          <a:prstGeom prst="roundRect">
            <a:avLst>
              <a:gd name="adj" fmla="val 27231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 40"/>
          <p:cNvSpPr txBox="1"/>
          <p:nvPr/>
        </p:nvSpPr>
        <p:spPr>
          <a:xfrm>
            <a:off x="657454" y="4062679"/>
            <a:ext cx="1106881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不同品类自动匹配不同维度，内容生成更加 精准、专业，无需人工干预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 5"/>
          <p:cNvSpPr txBox="1"/>
          <p:nvPr/>
        </p:nvSpPr>
        <p:spPr>
          <a:xfrm>
            <a:off x="457200" y="1252728"/>
            <a:ext cx="80010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动态维度生成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Shape 6"/>
          <p:cNvSpPr/>
          <p:nvPr/>
        </p:nvSpPr>
        <p:spPr>
          <a:xfrm>
            <a:off x="1292047" y="1309421"/>
            <a:ext cx="38405" cy="38405"/>
          </a:xfrm>
          <a:prstGeom prst="ellipse">
            <a:avLst/>
          </a:prstGeom>
          <a:solidFill>
            <a:srgbClr val="9CA3AF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 7"/>
          <p:cNvSpPr txBox="1"/>
          <p:nvPr/>
        </p:nvSpPr>
        <p:spPr>
          <a:xfrm>
            <a:off x="1443838" y="1252728"/>
            <a:ext cx="68580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跨品类通用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文本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+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视觉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双引擎内容生产力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不仅生成高质量文案，更自动匹配专业的视觉物料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 7"/>
          <p:cNvSpPr txBox="1"/>
          <p:nvPr/>
        </p:nvSpPr>
        <p:spPr>
          <a:xfrm>
            <a:off x="511150" y="1154887"/>
            <a:ext cx="1522476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文本生成引擎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 8"/>
          <p:cNvSpPr txBox="1"/>
          <p:nvPr/>
        </p:nvSpPr>
        <p:spPr>
          <a:xfrm>
            <a:off x="511150" y="1459382"/>
            <a:ext cx="1677924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Text Generation Engine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Shape 9"/>
          <p:cNvSpPr/>
          <p:nvPr/>
        </p:nvSpPr>
        <p:spPr>
          <a:xfrm>
            <a:off x="511150" y="1802282"/>
            <a:ext cx="75895" cy="75895"/>
          </a:xfrm>
          <a:prstGeom prst="roundRect">
            <a:avLst>
              <a:gd name="adj" fmla="val 301206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 10"/>
          <p:cNvSpPr txBox="1"/>
          <p:nvPr/>
        </p:nvSpPr>
        <p:spPr>
          <a:xfrm>
            <a:off x="701345" y="1763878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专业评测文章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11"/>
          <p:cNvSpPr txBox="1"/>
          <p:nvPr/>
        </p:nvSpPr>
        <p:spPr>
          <a:xfrm>
            <a:off x="701345" y="1954987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基于六边形维度的深度解析，数据详实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Shape 12"/>
          <p:cNvSpPr/>
          <p:nvPr/>
        </p:nvSpPr>
        <p:spPr>
          <a:xfrm>
            <a:off x="511150" y="2297887"/>
            <a:ext cx="75895" cy="75895"/>
          </a:xfrm>
          <a:prstGeom prst="roundRect">
            <a:avLst>
              <a:gd name="adj" fmla="val 301206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 13"/>
          <p:cNvSpPr txBox="1"/>
          <p:nvPr/>
        </p:nvSpPr>
        <p:spPr>
          <a:xfrm>
            <a:off x="701345" y="2259482"/>
            <a:ext cx="272491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购物指南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 14"/>
          <p:cNvSpPr txBox="1"/>
          <p:nvPr/>
        </p:nvSpPr>
        <p:spPr>
          <a:xfrm>
            <a:off x="701345" y="2449678"/>
            <a:ext cx="272491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针对特定场景（如通勤、户外）的推荐清单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Shape 15"/>
          <p:cNvSpPr/>
          <p:nvPr/>
        </p:nvSpPr>
        <p:spPr>
          <a:xfrm>
            <a:off x="511150" y="2792578"/>
            <a:ext cx="75895" cy="75895"/>
          </a:xfrm>
          <a:prstGeom prst="roundRect">
            <a:avLst>
              <a:gd name="adj" fmla="val 301206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 16"/>
          <p:cNvSpPr txBox="1"/>
          <p:nvPr/>
        </p:nvSpPr>
        <p:spPr>
          <a:xfrm>
            <a:off x="701345" y="2755087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对比评测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Text 17"/>
          <p:cNvSpPr txBox="1"/>
          <p:nvPr/>
        </p:nvSpPr>
        <p:spPr>
          <a:xfrm>
            <a:off x="701345" y="2945282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客观分析竞品优劣势，建立品牌信任感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Shape 18"/>
          <p:cNvSpPr/>
          <p:nvPr/>
        </p:nvSpPr>
        <p:spPr>
          <a:xfrm>
            <a:off x="511150" y="3288182"/>
            <a:ext cx="75895" cy="75895"/>
          </a:xfrm>
          <a:prstGeom prst="roundRect">
            <a:avLst>
              <a:gd name="adj" fmla="val 301206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Text 19"/>
          <p:cNvSpPr txBox="1"/>
          <p:nvPr/>
        </p:nvSpPr>
        <p:spPr>
          <a:xfrm>
            <a:off x="701345" y="3249778"/>
            <a:ext cx="249631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FAQ 问答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 20"/>
          <p:cNvSpPr txBox="1"/>
          <p:nvPr/>
        </p:nvSpPr>
        <p:spPr>
          <a:xfrm>
            <a:off x="701345" y="3440887"/>
            <a:ext cx="259141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精准覆盖用户常见疑问，提高搜索命中率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 22"/>
          <p:cNvSpPr txBox="1"/>
          <p:nvPr/>
        </p:nvSpPr>
        <p:spPr>
          <a:xfrm>
            <a:off x="6263640" y="1154887"/>
            <a:ext cx="1645920" cy="2670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5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视觉生成引擎</a:t>
            </a:r>
            <a:endParaRPr lang="en-US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23"/>
          <p:cNvSpPr txBox="1"/>
          <p:nvPr/>
        </p:nvSpPr>
        <p:spPr>
          <a:xfrm>
            <a:off x="6263640" y="1459382"/>
            <a:ext cx="1814170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b="1" kern="0" spc="45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Visual Generation Engine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Shape 24"/>
          <p:cNvSpPr/>
          <p:nvPr/>
        </p:nvSpPr>
        <p:spPr>
          <a:xfrm>
            <a:off x="6263640" y="1802282"/>
            <a:ext cx="75895" cy="75895"/>
          </a:xfrm>
          <a:prstGeom prst="roundRect">
            <a:avLst>
              <a:gd name="adj" fmla="val 301206"/>
            </a:avLst>
          </a:prstGeom>
          <a:solidFill>
            <a:srgbClr val="11182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 25"/>
          <p:cNvSpPr txBox="1"/>
          <p:nvPr/>
        </p:nvSpPr>
        <p:spPr>
          <a:xfrm>
            <a:off x="6454750" y="1763878"/>
            <a:ext cx="246888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产品场景图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26"/>
          <p:cNvSpPr txBox="1"/>
          <p:nvPr/>
        </p:nvSpPr>
        <p:spPr>
          <a:xfrm>
            <a:off x="6454750" y="1954987"/>
            <a:ext cx="2468880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AI 自动合成真实使用场景，增强代入感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Shape 27"/>
          <p:cNvSpPr/>
          <p:nvPr/>
        </p:nvSpPr>
        <p:spPr>
          <a:xfrm>
            <a:off x="6263640" y="2297887"/>
            <a:ext cx="75895" cy="75895"/>
          </a:xfrm>
          <a:prstGeom prst="roundRect">
            <a:avLst>
              <a:gd name="adj" fmla="val 301206"/>
            </a:avLst>
          </a:prstGeom>
          <a:solidFill>
            <a:srgbClr val="1F2937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 28"/>
          <p:cNvSpPr txBox="1"/>
          <p:nvPr/>
        </p:nvSpPr>
        <p:spPr>
          <a:xfrm>
            <a:off x="6454750" y="2259482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维度对比图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 29"/>
          <p:cNvSpPr txBox="1"/>
          <p:nvPr/>
        </p:nvSpPr>
        <p:spPr>
          <a:xfrm>
            <a:off x="6454750" y="2449678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自动生成六边形雷达图，直观展示优势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Shape 30"/>
          <p:cNvSpPr/>
          <p:nvPr/>
        </p:nvSpPr>
        <p:spPr>
          <a:xfrm>
            <a:off x="6263640" y="2792578"/>
            <a:ext cx="75895" cy="75895"/>
          </a:xfrm>
          <a:prstGeom prst="roundRect">
            <a:avLst>
              <a:gd name="adj" fmla="val 301206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 31"/>
          <p:cNvSpPr txBox="1"/>
          <p:nvPr/>
        </p:nvSpPr>
        <p:spPr>
          <a:xfrm>
            <a:off x="6454750" y="2755087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穿搭搭配图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 32"/>
          <p:cNvSpPr txBox="1"/>
          <p:nvPr/>
        </p:nvSpPr>
        <p:spPr>
          <a:xfrm>
            <a:off x="6454750" y="2945282"/>
            <a:ext cx="2448763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智能生成时尚搭配建议图，激发购买欲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Shape 33"/>
          <p:cNvSpPr/>
          <p:nvPr/>
        </p:nvSpPr>
        <p:spPr>
          <a:xfrm>
            <a:off x="6263640" y="3288182"/>
            <a:ext cx="75895" cy="75895"/>
          </a:xfrm>
          <a:prstGeom prst="roundRect">
            <a:avLst>
              <a:gd name="adj" fmla="val 301206"/>
            </a:avLst>
          </a:prstGeom>
          <a:solidFill>
            <a:srgbClr val="374151"/>
          </a:solidFill>
          <a:ln w="12700">
            <a:solidFill>
              <a:srgbClr val="FFFFFF">
                <a:alpha val="0"/>
              </a:srgbClr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Text 34"/>
          <p:cNvSpPr txBox="1"/>
          <p:nvPr/>
        </p:nvSpPr>
        <p:spPr>
          <a:xfrm>
            <a:off x="6454750" y="3249778"/>
            <a:ext cx="201625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1118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信息图表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Text 35"/>
          <p:cNvSpPr txBox="1"/>
          <p:nvPr/>
        </p:nvSpPr>
        <p:spPr>
          <a:xfrm>
            <a:off x="6454750" y="3440887"/>
            <a:ext cx="201625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参数、成分等数据的可视化图表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Text 36"/>
          <p:cNvSpPr txBox="1"/>
          <p:nvPr/>
        </p:nvSpPr>
        <p:spPr>
          <a:xfrm>
            <a:off x="310896" y="4059936"/>
            <a:ext cx="11468405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AI 内容引擎效率是传统人工的 10倍+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Shape 37"/>
          <p:cNvSpPr/>
          <p:nvPr/>
        </p:nvSpPr>
        <p:spPr>
          <a:xfrm>
            <a:off x="310896" y="4364431"/>
            <a:ext cx="5524805" cy="552298"/>
          </a:xfrm>
          <a:prstGeom prst="roundRect">
            <a:avLst>
              <a:gd name="adj" fmla="val 1712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Text 38"/>
          <p:cNvSpPr txBox="1"/>
          <p:nvPr/>
        </p:nvSpPr>
        <p:spPr>
          <a:xfrm>
            <a:off x="511150" y="4545482"/>
            <a:ext cx="362102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Cost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Text 39"/>
          <p:cNvSpPr txBox="1"/>
          <p:nvPr/>
        </p:nvSpPr>
        <p:spPr>
          <a:xfrm>
            <a:off x="908914" y="4487875"/>
            <a:ext cx="581558" cy="3054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90%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Text 40"/>
          <p:cNvSpPr txBox="1"/>
          <p:nvPr/>
        </p:nvSpPr>
        <p:spPr>
          <a:xfrm>
            <a:off x="5178247" y="4564685"/>
            <a:ext cx="543154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成本更低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Shape 41"/>
          <p:cNvSpPr/>
          <p:nvPr/>
        </p:nvSpPr>
        <p:spPr>
          <a:xfrm>
            <a:off x="6064301" y="4364431"/>
            <a:ext cx="5524805" cy="552298"/>
          </a:xfrm>
          <a:prstGeom prst="roundRect">
            <a:avLst>
              <a:gd name="adj" fmla="val 17127"/>
            </a:avLst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Text 42"/>
          <p:cNvSpPr txBox="1"/>
          <p:nvPr/>
        </p:nvSpPr>
        <p:spPr>
          <a:xfrm>
            <a:off x="6263640" y="4545482"/>
            <a:ext cx="486461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b="1" dirty="0">
                <a:solidFill>
                  <a:srgbClr val="374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Speed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Text 43"/>
          <p:cNvSpPr txBox="1"/>
          <p:nvPr/>
        </p:nvSpPr>
        <p:spPr>
          <a:xfrm>
            <a:off x="6783019" y="4487875"/>
            <a:ext cx="486461" cy="3054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10x</a:t>
            </a:r>
            <a:endParaRPr 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Text 44"/>
          <p:cNvSpPr txBox="1"/>
          <p:nvPr/>
        </p:nvSpPr>
        <p:spPr>
          <a:xfrm>
            <a:off x="10930738" y="4564685"/>
            <a:ext cx="543154" cy="1527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900" dirty="0">
                <a:solidFill>
                  <a:srgbClr val="4B55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更新更快</a:t>
            </a:r>
            <a:endParaRPr lang="en-US" sz="9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Shape 45"/>
          <p:cNvSpPr/>
          <p:nvPr/>
        </p:nvSpPr>
        <p:spPr>
          <a:xfrm>
            <a:off x="310896" y="5031029"/>
            <a:ext cx="11277295" cy="362102"/>
          </a:xfrm>
          <a:prstGeom prst="roundRect">
            <a:avLst>
              <a:gd name="adj" fmla="val 39872"/>
            </a:avLst>
          </a:prstGeom>
          <a:solidFill>
            <a:srgbClr val="F9FAFB"/>
          </a:solidFill>
          <a:ln w="12700">
            <a:solidFill>
              <a:srgbClr val="E5E7EB"/>
            </a:solidFill>
            <a:prstDash val="solid"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Text 46"/>
          <p:cNvSpPr txBox="1"/>
          <p:nvPr/>
        </p:nvSpPr>
        <p:spPr>
          <a:xfrm>
            <a:off x="472745" y="5116982"/>
            <a:ext cx="11144707" cy="1911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marL="0" indent="0" algn="l">
              <a:buNone/>
            </a:pPr>
            <a:r>
              <a:rPr lang="en-US" sz="1000" dirty="0">
                <a:solidFill>
                  <a:srgbClr val="1F293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成本更低 · 质量更高 · 更新更快</a:t>
            </a:r>
            <a:endParaRPr 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案例分享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-Zara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羊毛衫评价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b="1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Applesay</a:t>
            </a:r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发布在搜狐的羊毛衫对比文章已被收录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文本&#10;&#10;AI 生成的内容可能不正确。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896" y="1424763"/>
            <a:ext cx="2293338" cy="4976037"/>
          </a:xfrm>
          <a:prstGeom prst="round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8" name="图片 7" descr="文本&#10;&#10;AI 生成的内容可能不正确。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061" y="1424760"/>
            <a:ext cx="2293338" cy="4976039"/>
          </a:xfrm>
          <a:prstGeom prst="round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pic>
        <p:nvPicPr>
          <p:cNvPr id="9" name="图片 8" descr="手机屏幕截图&#10;&#10;AI 生成的内容可能不正确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226" y="1424760"/>
            <a:ext cx="2293339" cy="4976039"/>
          </a:xfrm>
          <a:prstGeom prst="roundRect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</p:pic>
      <p:sp>
        <p:nvSpPr>
          <p:cNvPr id="10" name="矩形 9"/>
          <p:cNvSpPr/>
          <p:nvPr/>
        </p:nvSpPr>
        <p:spPr>
          <a:xfrm>
            <a:off x="2940320" y="4566684"/>
            <a:ext cx="2094614" cy="1807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 descr="图形用户界面, 应用程序, 网站&#10;&#10;AI 生成的内容可能不正确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2680" y="1616869"/>
            <a:ext cx="3852914" cy="294981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云享内容生成平台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dirty="0" err="1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不仅生成高质量文案，更自动匹配专业的视觉物料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" y="1033272"/>
            <a:ext cx="6096001" cy="26761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7298" y="2224417"/>
            <a:ext cx="5603534" cy="405125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GEO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成为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2026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年品牌最关心的增长话题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针对国内的各大模型的快时尚行业的效果监测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68" y="1395391"/>
            <a:ext cx="7638966" cy="437813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8397295" y="95469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800" b="1" dirty="0">
                <a:solidFill>
                  <a:srgbClr val="E50012"/>
                </a:solidFill>
              </a:rPr>
              <a:t>AI</a:t>
            </a:r>
            <a:r>
              <a:rPr kumimoji="1" lang="zh-CN" altLang="en-US" sz="1800" b="1" dirty="0">
                <a:solidFill>
                  <a:srgbClr val="E50012"/>
                </a:solidFill>
              </a:rPr>
              <a:t>模型的各种优化和污染</a:t>
            </a:r>
            <a:endParaRPr kumimoji="1" lang="zh-CN" altLang="en-US" sz="1800" b="1" dirty="0">
              <a:solidFill>
                <a:srgbClr val="E5001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8998" y="1395391"/>
            <a:ext cx="3744953" cy="5151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01168" y="985688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800" b="1" dirty="0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云享自研</a:t>
            </a:r>
            <a:r>
              <a:rPr kumimoji="1" lang="en-US" altLang="zh-CN" sz="1800" b="1" dirty="0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</a:t>
            </a:r>
            <a:r>
              <a:rPr kumimoji="1" lang="zh-CN" altLang="en-US" sz="1800" b="1" dirty="0">
                <a:solidFill>
                  <a:srgbClr val="E5001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效果监测平台</a:t>
            </a:r>
            <a:endParaRPr kumimoji="1" lang="zh-CN" altLang="en-US" sz="1800" b="1" dirty="0">
              <a:solidFill>
                <a:srgbClr val="E5001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US" altLang="zh-CN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周交付框架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</a:rPr>
              <a:t>目标：让 </a:t>
            </a:r>
            <a:r>
              <a:rPr lang="en-GB" altLang="zh-CN" b="1" dirty="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</a:rPr>
              <a:t>AI </a:t>
            </a:r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</a:rPr>
              <a:t>在不同问题下稳定复述“同一套品牌事实”，并把可见性转为可量化转化。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PingFang SC" panose="020B0400000000000000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2944" y="1170432"/>
            <a:ext cx="11709839" cy="5125816"/>
            <a:chOff x="42944" y="1170432"/>
            <a:chExt cx="12115800" cy="5303520"/>
          </a:xfrm>
        </p:grpSpPr>
        <p:sp>
          <p:nvSpPr>
            <p:cNvPr id="6" name="Rounded Rectangle 3"/>
            <p:cNvSpPr/>
            <p:nvPr/>
          </p:nvSpPr>
          <p:spPr>
            <a:xfrm>
              <a:off x="42944" y="1170432"/>
              <a:ext cx="2240280" cy="448056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8" name="TextBox 4"/>
            <p:cNvSpPr txBox="1"/>
            <p:nvPr/>
          </p:nvSpPr>
          <p:spPr>
            <a:xfrm>
              <a:off x="207536" y="1280160"/>
              <a:ext cx="1965960" cy="429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1600" b="1">
                  <a:solidFill>
                    <a:srgbClr val="111111"/>
                  </a:solidFill>
                  <a:latin typeface="PingFang SC" panose="020B0400000000000000" charset="-122"/>
                </a:rPr>
                <a:t>信号采集（Inputs）</a:t>
              </a:r>
              <a:endParaRPr sz="1600" b="1">
                <a:solidFill>
                  <a:srgbClr val="111111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官网转化/站内搜索/埋点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VOC：咨询、退换、评价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弹幕/评论：高频词与情绪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外部：AI答案+竞品对比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小红书：结论句与共识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  <p:sp>
          <p:nvSpPr>
            <p:cNvPr id="9" name="Rounded Rectangle 5"/>
            <p:cNvSpPr/>
            <p:nvPr/>
          </p:nvSpPr>
          <p:spPr>
            <a:xfrm>
              <a:off x="2511824" y="1170432"/>
              <a:ext cx="2240280" cy="448056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0" name="Rectangle 6"/>
            <p:cNvSpPr/>
            <p:nvPr/>
          </p:nvSpPr>
          <p:spPr>
            <a:xfrm>
              <a:off x="2511824" y="1170432"/>
              <a:ext cx="73152" cy="4480560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1" name="TextBox 7"/>
            <p:cNvSpPr txBox="1"/>
            <p:nvPr/>
          </p:nvSpPr>
          <p:spPr>
            <a:xfrm>
              <a:off x="2676416" y="1280160"/>
              <a:ext cx="1965960" cy="429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1600" b="1" dirty="0" err="1">
                  <a:solidFill>
                    <a:srgbClr val="111111"/>
                  </a:solidFill>
                  <a:latin typeface="PingFang SC" panose="020B0400000000000000" charset="-122"/>
                </a:rPr>
                <a:t>IF-GEO：意图模型</a:t>
              </a:r>
              <a:endParaRPr sz="1600" b="1" dirty="0">
                <a:solidFill>
                  <a:srgbClr val="111111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• 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成交词→任务意图聚类</a:t>
              </a:r>
              <a:endParaRPr sz="1200" b="0" dirty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• 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复杂意图：人群×场景×季节</a:t>
              </a:r>
              <a:endParaRPr sz="1200" b="0" dirty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• 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商品维度：材质</a:t>
              </a: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/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功能</a:t>
              </a: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/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尺码</a:t>
              </a:r>
              <a:endParaRPr sz="1200" b="0" dirty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• 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输出：Query</a:t>
              </a:r>
              <a:r>
                <a:rPr sz="1200" b="0" dirty="0">
                  <a:solidFill>
                    <a:srgbClr val="5A5A5A"/>
                  </a:solidFill>
                  <a:latin typeface="PingFang SC" panose="020B0400000000000000" charset="-122"/>
                </a:rPr>
                <a:t> Set + </a:t>
              </a:r>
              <a:r>
                <a:rPr sz="1200" b="0" dirty="0" err="1">
                  <a:solidFill>
                    <a:srgbClr val="5A5A5A"/>
                  </a:solidFill>
                  <a:latin typeface="PingFang SC" panose="020B0400000000000000" charset="-122"/>
                </a:rPr>
                <a:t>优先级</a:t>
              </a:r>
              <a:endParaRPr sz="1200" b="0" dirty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  <p:sp>
          <p:nvSpPr>
            <p:cNvPr id="14" name="Rounded Rectangle 8"/>
            <p:cNvSpPr/>
            <p:nvPr/>
          </p:nvSpPr>
          <p:spPr>
            <a:xfrm>
              <a:off x="4980704" y="1170432"/>
              <a:ext cx="2240280" cy="448056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5" name="TextBox 9"/>
            <p:cNvSpPr txBox="1"/>
            <p:nvPr/>
          </p:nvSpPr>
          <p:spPr>
            <a:xfrm>
              <a:off x="5145296" y="1280160"/>
              <a:ext cx="1965960" cy="429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1600" b="1">
                  <a:solidFill>
                    <a:srgbClr val="111111"/>
                  </a:solidFill>
                  <a:latin typeface="PingFang SC" panose="020B0400000000000000" charset="-122"/>
                </a:rPr>
                <a:t>内容工程化</a:t>
              </a:r>
              <a:endParaRPr sz="1600" b="1">
                <a:solidFill>
                  <a:srgbClr val="111111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模块库：FAQ/对比表/要点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冲突化解：把口号变参数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E-E-A-T证据：评论/专家/媒体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输出：可复用内容组件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  <p:sp>
          <p:nvSpPr>
            <p:cNvPr id="16" name="Rounded Rectangle 10"/>
            <p:cNvSpPr/>
            <p:nvPr/>
          </p:nvSpPr>
          <p:spPr>
            <a:xfrm>
              <a:off x="7449584" y="1170432"/>
              <a:ext cx="2240280" cy="448056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7614176" y="1280160"/>
              <a:ext cx="1965960" cy="429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1600" b="1">
                  <a:solidFill>
                    <a:srgbClr val="111111"/>
                  </a:solidFill>
                  <a:latin typeface="PingFang SC" panose="020B0400000000000000" charset="-122"/>
                </a:rPr>
                <a:t>聆听与监测</a:t>
              </a:r>
              <a:endParaRPr sz="1600" b="1">
                <a:solidFill>
                  <a:srgbClr val="111111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国内：主流模型/AI搜索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海外：Answer Engine/论坛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社媒：小红书/Reddit等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指标：可见性×一致性×转化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  <p:sp>
          <p:nvSpPr>
            <p:cNvPr id="18" name="Rounded Rectangle 12"/>
            <p:cNvSpPr/>
            <p:nvPr/>
          </p:nvSpPr>
          <p:spPr>
            <a:xfrm>
              <a:off x="9918464" y="1170432"/>
              <a:ext cx="2240280" cy="448056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19" name="Rectangle 13"/>
            <p:cNvSpPr/>
            <p:nvPr/>
          </p:nvSpPr>
          <p:spPr>
            <a:xfrm>
              <a:off x="9918464" y="1170432"/>
              <a:ext cx="73152" cy="4480560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</a:p>
          </p:txBody>
        </p:sp>
        <p:sp>
          <p:nvSpPr>
            <p:cNvPr id="20" name="TextBox 14"/>
            <p:cNvSpPr txBox="1"/>
            <p:nvPr/>
          </p:nvSpPr>
          <p:spPr>
            <a:xfrm>
              <a:off x="10083056" y="1280160"/>
              <a:ext cx="1965960" cy="42976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1600" b="1">
                  <a:solidFill>
                    <a:srgbClr val="111111"/>
                  </a:solidFill>
                  <a:latin typeface="PingFang SC" panose="020B0400000000000000" charset="-122"/>
                </a:rPr>
                <a:t>优化与交付</a:t>
              </a:r>
              <a:endParaRPr sz="1600" b="1">
                <a:solidFill>
                  <a:srgbClr val="111111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官网：影子页面（AI-Native）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供应商：GEO建议书/任务单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试验：内容迭代优先级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  <a:p>
              <a:pPr>
                <a:spcAft>
                  <a:spcPts val="200"/>
                </a:spcAft>
              </a:pPr>
              <a:r>
                <a:rPr sz="1200" b="0">
                  <a:solidFill>
                    <a:srgbClr val="5A5A5A"/>
                  </a:solidFill>
                  <a:latin typeface="PingFang SC" panose="020B0400000000000000" charset="-122"/>
                </a:rPr>
                <a:t>• 交付：Playbook + Roadmap</a:t>
              </a:r>
              <a:endParaRPr sz="1200" b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  <p:cxnSp>
          <p:nvCxnSpPr>
            <p:cNvPr id="21" name="Connector 15"/>
            <p:cNvCxnSpPr/>
            <p:nvPr/>
          </p:nvCxnSpPr>
          <p:spPr>
            <a:xfrm>
              <a:off x="2301512" y="3364992"/>
              <a:ext cx="192024" cy="0"/>
            </a:xfrm>
            <a:prstGeom prst="line">
              <a:avLst/>
            </a:prstGeom>
            <a:ln w="25400">
              <a:solidFill>
                <a:srgbClr val="DCDCD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or 16"/>
            <p:cNvCxnSpPr/>
            <p:nvPr/>
          </p:nvCxnSpPr>
          <p:spPr>
            <a:xfrm>
              <a:off x="4770392" y="3364992"/>
              <a:ext cx="192024" cy="0"/>
            </a:xfrm>
            <a:prstGeom prst="line">
              <a:avLst/>
            </a:prstGeom>
            <a:ln w="25400">
              <a:solidFill>
                <a:srgbClr val="DCDCD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 17"/>
            <p:cNvCxnSpPr/>
            <p:nvPr/>
          </p:nvCxnSpPr>
          <p:spPr>
            <a:xfrm>
              <a:off x="7239271" y="3364992"/>
              <a:ext cx="192025" cy="0"/>
            </a:xfrm>
            <a:prstGeom prst="line">
              <a:avLst/>
            </a:prstGeom>
            <a:ln w="25400">
              <a:solidFill>
                <a:srgbClr val="DCDCD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 18"/>
            <p:cNvCxnSpPr/>
            <p:nvPr/>
          </p:nvCxnSpPr>
          <p:spPr>
            <a:xfrm>
              <a:off x="9708152" y="3364992"/>
              <a:ext cx="192024" cy="0"/>
            </a:xfrm>
            <a:prstGeom prst="line">
              <a:avLst/>
            </a:prstGeom>
            <a:ln w="25400">
              <a:solidFill>
                <a:srgbClr val="DCDCDC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19"/>
            <p:cNvSpPr txBox="1"/>
            <p:nvPr/>
          </p:nvSpPr>
          <p:spPr>
            <a:xfrm>
              <a:off x="42944" y="6153912"/>
              <a:ext cx="11155680" cy="3200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/>
              <a:r>
                <a:rPr sz="1000" b="0">
                  <a:solidFill>
                    <a:srgbClr val="5A5A5A"/>
                  </a:solidFill>
                  <a:latin typeface="PingFang SC" panose="020B0400000000000000" charset="-122"/>
                </a:rPr>
                <a:t>验收口径：每一阶段都产出“可被引用的内容资产”与“可监测的指标面板”，并形成下一轮迭代任务。</a:t>
              </a:r>
              <a:endParaRPr sz="1000" b="0">
                <a:solidFill>
                  <a:srgbClr val="5A5A5A"/>
                </a:solidFill>
                <a:latin typeface="PingFang SC" panose="020B0400000000000000" charset="-122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项目计划与里程碑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并行工作流：数据与信号｜意图模型｜内容与影子页｜监测与迭代｜交付与治理。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310896" y="1554480"/>
            <a:ext cx="2011680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Rectangle 4"/>
          <p:cNvSpPr/>
          <p:nvPr/>
        </p:nvSpPr>
        <p:spPr>
          <a:xfrm>
            <a:off x="310896" y="2385060"/>
            <a:ext cx="2011680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Rectangle 5"/>
          <p:cNvSpPr/>
          <p:nvPr/>
        </p:nvSpPr>
        <p:spPr>
          <a:xfrm>
            <a:off x="310896" y="3215640"/>
            <a:ext cx="2011680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7" name="Rectangle 6"/>
          <p:cNvSpPr/>
          <p:nvPr/>
        </p:nvSpPr>
        <p:spPr>
          <a:xfrm>
            <a:off x="310896" y="4046220"/>
            <a:ext cx="2011680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8" name="Rectangle 7"/>
          <p:cNvSpPr/>
          <p:nvPr/>
        </p:nvSpPr>
        <p:spPr>
          <a:xfrm>
            <a:off x="310896" y="4876800"/>
            <a:ext cx="2011680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9" name="Rectangle 8"/>
          <p:cNvSpPr/>
          <p:nvPr/>
        </p:nvSpPr>
        <p:spPr>
          <a:xfrm>
            <a:off x="310896" y="5707380"/>
            <a:ext cx="2011680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0" name="Rectangle 9"/>
          <p:cNvSpPr/>
          <p:nvPr/>
        </p:nvSpPr>
        <p:spPr>
          <a:xfrm>
            <a:off x="2322576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1" name="Rectangle 10"/>
          <p:cNvSpPr/>
          <p:nvPr/>
        </p:nvSpPr>
        <p:spPr>
          <a:xfrm>
            <a:off x="3457917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2" name="Rectangle 11"/>
          <p:cNvSpPr/>
          <p:nvPr/>
        </p:nvSpPr>
        <p:spPr>
          <a:xfrm>
            <a:off x="4593259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3" name="Rectangle 12"/>
          <p:cNvSpPr/>
          <p:nvPr/>
        </p:nvSpPr>
        <p:spPr>
          <a:xfrm>
            <a:off x="5728601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4" name="Rectangle 13"/>
          <p:cNvSpPr/>
          <p:nvPr/>
        </p:nvSpPr>
        <p:spPr>
          <a:xfrm>
            <a:off x="6863943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5" name="Rectangle 14"/>
          <p:cNvSpPr/>
          <p:nvPr/>
        </p:nvSpPr>
        <p:spPr>
          <a:xfrm>
            <a:off x="7999285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6" name="Rectangle 15"/>
          <p:cNvSpPr/>
          <p:nvPr/>
        </p:nvSpPr>
        <p:spPr>
          <a:xfrm>
            <a:off x="9134627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7" name="Rectangle 16"/>
          <p:cNvSpPr/>
          <p:nvPr/>
        </p:nvSpPr>
        <p:spPr>
          <a:xfrm>
            <a:off x="10269969" y="1554480"/>
            <a:ext cx="1135341" cy="830580"/>
          </a:xfrm>
          <a:prstGeom prst="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8" name="Rectangle 17"/>
          <p:cNvSpPr/>
          <p:nvPr/>
        </p:nvSpPr>
        <p:spPr>
          <a:xfrm>
            <a:off x="2322576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9" name="Rectangle 18"/>
          <p:cNvSpPr/>
          <p:nvPr/>
        </p:nvSpPr>
        <p:spPr>
          <a:xfrm>
            <a:off x="3457917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0" name="Rectangle 19"/>
          <p:cNvSpPr/>
          <p:nvPr/>
        </p:nvSpPr>
        <p:spPr>
          <a:xfrm>
            <a:off x="4593259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1" name="Rectangle 20"/>
          <p:cNvSpPr/>
          <p:nvPr/>
        </p:nvSpPr>
        <p:spPr>
          <a:xfrm>
            <a:off x="5728601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2" name="Rectangle 21"/>
          <p:cNvSpPr/>
          <p:nvPr/>
        </p:nvSpPr>
        <p:spPr>
          <a:xfrm>
            <a:off x="6863943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3" name="Rectangle 22"/>
          <p:cNvSpPr/>
          <p:nvPr/>
        </p:nvSpPr>
        <p:spPr>
          <a:xfrm>
            <a:off x="7999285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4" name="Rectangle 23"/>
          <p:cNvSpPr/>
          <p:nvPr/>
        </p:nvSpPr>
        <p:spPr>
          <a:xfrm>
            <a:off x="9134627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5" name="Rectangle 24"/>
          <p:cNvSpPr/>
          <p:nvPr/>
        </p:nvSpPr>
        <p:spPr>
          <a:xfrm>
            <a:off x="10269969" y="238506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6" name="Rectangle 25"/>
          <p:cNvSpPr/>
          <p:nvPr/>
        </p:nvSpPr>
        <p:spPr>
          <a:xfrm>
            <a:off x="2322576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7" name="Rectangle 26"/>
          <p:cNvSpPr/>
          <p:nvPr/>
        </p:nvSpPr>
        <p:spPr>
          <a:xfrm>
            <a:off x="3457917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8" name="Rectangle 27"/>
          <p:cNvSpPr/>
          <p:nvPr/>
        </p:nvSpPr>
        <p:spPr>
          <a:xfrm>
            <a:off x="4593259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9" name="Rectangle 28"/>
          <p:cNvSpPr/>
          <p:nvPr/>
        </p:nvSpPr>
        <p:spPr>
          <a:xfrm>
            <a:off x="5728601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0" name="Rectangle 29"/>
          <p:cNvSpPr/>
          <p:nvPr/>
        </p:nvSpPr>
        <p:spPr>
          <a:xfrm>
            <a:off x="6863943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1" name="Rectangle 30"/>
          <p:cNvSpPr/>
          <p:nvPr/>
        </p:nvSpPr>
        <p:spPr>
          <a:xfrm>
            <a:off x="7999285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2" name="Rectangle 31"/>
          <p:cNvSpPr/>
          <p:nvPr/>
        </p:nvSpPr>
        <p:spPr>
          <a:xfrm>
            <a:off x="9134627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3" name="Rectangle 32"/>
          <p:cNvSpPr/>
          <p:nvPr/>
        </p:nvSpPr>
        <p:spPr>
          <a:xfrm>
            <a:off x="10269969" y="321564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4" name="Rectangle 33"/>
          <p:cNvSpPr/>
          <p:nvPr/>
        </p:nvSpPr>
        <p:spPr>
          <a:xfrm>
            <a:off x="2322576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5" name="Rectangle 34"/>
          <p:cNvSpPr/>
          <p:nvPr/>
        </p:nvSpPr>
        <p:spPr>
          <a:xfrm>
            <a:off x="3457917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6" name="Rectangle 35"/>
          <p:cNvSpPr/>
          <p:nvPr/>
        </p:nvSpPr>
        <p:spPr>
          <a:xfrm>
            <a:off x="4593259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7" name="Rectangle 36"/>
          <p:cNvSpPr/>
          <p:nvPr/>
        </p:nvSpPr>
        <p:spPr>
          <a:xfrm>
            <a:off x="5728601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8" name="Rectangle 37"/>
          <p:cNvSpPr/>
          <p:nvPr/>
        </p:nvSpPr>
        <p:spPr>
          <a:xfrm>
            <a:off x="6863943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9" name="Rectangle 38"/>
          <p:cNvSpPr/>
          <p:nvPr/>
        </p:nvSpPr>
        <p:spPr>
          <a:xfrm>
            <a:off x="7999285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0" name="Rectangle 39"/>
          <p:cNvSpPr/>
          <p:nvPr/>
        </p:nvSpPr>
        <p:spPr>
          <a:xfrm>
            <a:off x="9134627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1" name="Rectangle 40"/>
          <p:cNvSpPr/>
          <p:nvPr/>
        </p:nvSpPr>
        <p:spPr>
          <a:xfrm>
            <a:off x="10269969" y="404622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2" name="Rectangle 41"/>
          <p:cNvSpPr/>
          <p:nvPr/>
        </p:nvSpPr>
        <p:spPr>
          <a:xfrm>
            <a:off x="2322576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3" name="Rectangle 42"/>
          <p:cNvSpPr/>
          <p:nvPr/>
        </p:nvSpPr>
        <p:spPr>
          <a:xfrm>
            <a:off x="3457917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4" name="Rectangle 43"/>
          <p:cNvSpPr/>
          <p:nvPr/>
        </p:nvSpPr>
        <p:spPr>
          <a:xfrm>
            <a:off x="4593259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5" name="Rectangle 44"/>
          <p:cNvSpPr/>
          <p:nvPr/>
        </p:nvSpPr>
        <p:spPr>
          <a:xfrm>
            <a:off x="5728601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6" name="Rectangle 45"/>
          <p:cNvSpPr/>
          <p:nvPr/>
        </p:nvSpPr>
        <p:spPr>
          <a:xfrm>
            <a:off x="6863943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7" name="Rectangle 46"/>
          <p:cNvSpPr/>
          <p:nvPr/>
        </p:nvSpPr>
        <p:spPr>
          <a:xfrm>
            <a:off x="7999285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8" name="Rectangle 47"/>
          <p:cNvSpPr/>
          <p:nvPr/>
        </p:nvSpPr>
        <p:spPr>
          <a:xfrm>
            <a:off x="9134627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9" name="Rectangle 48"/>
          <p:cNvSpPr/>
          <p:nvPr/>
        </p:nvSpPr>
        <p:spPr>
          <a:xfrm>
            <a:off x="10269969" y="487680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0" name="Rectangle 49"/>
          <p:cNvSpPr/>
          <p:nvPr/>
        </p:nvSpPr>
        <p:spPr>
          <a:xfrm>
            <a:off x="2322576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1" name="Rectangle 50"/>
          <p:cNvSpPr/>
          <p:nvPr/>
        </p:nvSpPr>
        <p:spPr>
          <a:xfrm>
            <a:off x="3457917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2" name="Rectangle 51"/>
          <p:cNvSpPr/>
          <p:nvPr/>
        </p:nvSpPr>
        <p:spPr>
          <a:xfrm>
            <a:off x="4593259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3" name="Rectangle 52"/>
          <p:cNvSpPr/>
          <p:nvPr/>
        </p:nvSpPr>
        <p:spPr>
          <a:xfrm>
            <a:off x="5728601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4" name="Rectangle 53"/>
          <p:cNvSpPr/>
          <p:nvPr/>
        </p:nvSpPr>
        <p:spPr>
          <a:xfrm>
            <a:off x="6863943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5" name="Rectangle 54"/>
          <p:cNvSpPr/>
          <p:nvPr/>
        </p:nvSpPr>
        <p:spPr>
          <a:xfrm>
            <a:off x="7999285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6" name="Rectangle 55"/>
          <p:cNvSpPr/>
          <p:nvPr/>
        </p:nvSpPr>
        <p:spPr>
          <a:xfrm>
            <a:off x="9134627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7" name="Rectangle 56"/>
          <p:cNvSpPr/>
          <p:nvPr/>
        </p:nvSpPr>
        <p:spPr>
          <a:xfrm>
            <a:off x="10269969" y="5707380"/>
            <a:ext cx="1135341" cy="830580"/>
          </a:xfrm>
          <a:prstGeom prst="rect">
            <a:avLst/>
          </a:prstGeom>
          <a:noFill/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8" name="TextBox 57"/>
          <p:cNvSpPr txBox="1"/>
          <p:nvPr/>
        </p:nvSpPr>
        <p:spPr>
          <a:xfrm>
            <a:off x="2322576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W1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79" name="TextBox 58"/>
          <p:cNvSpPr txBox="1"/>
          <p:nvPr/>
        </p:nvSpPr>
        <p:spPr>
          <a:xfrm>
            <a:off x="3457917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W2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0" name="TextBox 59"/>
          <p:cNvSpPr txBox="1"/>
          <p:nvPr/>
        </p:nvSpPr>
        <p:spPr>
          <a:xfrm>
            <a:off x="4593259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W3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1" name="TextBox 60"/>
          <p:cNvSpPr txBox="1"/>
          <p:nvPr/>
        </p:nvSpPr>
        <p:spPr>
          <a:xfrm>
            <a:off x="5728601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W4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2" name="TextBox 61"/>
          <p:cNvSpPr txBox="1"/>
          <p:nvPr/>
        </p:nvSpPr>
        <p:spPr>
          <a:xfrm>
            <a:off x="6863943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W5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3" name="TextBox 62"/>
          <p:cNvSpPr txBox="1"/>
          <p:nvPr/>
        </p:nvSpPr>
        <p:spPr>
          <a:xfrm>
            <a:off x="7999285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W6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4" name="TextBox 63"/>
          <p:cNvSpPr txBox="1"/>
          <p:nvPr/>
        </p:nvSpPr>
        <p:spPr>
          <a:xfrm>
            <a:off x="9134627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W7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5" name="TextBox 64"/>
          <p:cNvSpPr txBox="1"/>
          <p:nvPr/>
        </p:nvSpPr>
        <p:spPr>
          <a:xfrm>
            <a:off x="10269969" y="1600200"/>
            <a:ext cx="1135341" cy="7391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W8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6" name="TextBox 65"/>
          <p:cNvSpPr txBox="1"/>
          <p:nvPr/>
        </p:nvSpPr>
        <p:spPr>
          <a:xfrm>
            <a:off x="448056" y="164592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sz="1400" b="1">
                <a:solidFill>
                  <a:srgbClr val="111111"/>
                </a:solidFill>
                <a:latin typeface="PingFang SC" panose="020B0400000000000000" charset="-122"/>
              </a:rPr>
              <a:t>工作流</a:t>
            </a:r>
            <a:endParaRPr sz="14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7" name="TextBox 66"/>
          <p:cNvSpPr txBox="1"/>
          <p:nvPr/>
        </p:nvSpPr>
        <p:spPr>
          <a:xfrm>
            <a:off x="448056" y="247650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200" b="1">
                <a:solidFill>
                  <a:srgbClr val="111111"/>
                </a:solidFill>
                <a:latin typeface="PingFang SC" panose="020B0400000000000000" charset="-122"/>
              </a:rPr>
              <a:t>信号采集&amp;基线</a:t>
            </a:r>
            <a:endParaRPr sz="12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8" name="TextBox 67"/>
          <p:cNvSpPr txBox="1"/>
          <p:nvPr/>
        </p:nvSpPr>
        <p:spPr>
          <a:xfrm>
            <a:off x="448056" y="330708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200" b="1">
                <a:solidFill>
                  <a:srgbClr val="111111"/>
                </a:solidFill>
                <a:latin typeface="PingFang SC" panose="020B0400000000000000" charset="-122"/>
              </a:rPr>
              <a:t>IF-GEO 意图模型</a:t>
            </a:r>
            <a:endParaRPr sz="12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89" name="TextBox 68"/>
          <p:cNvSpPr txBox="1"/>
          <p:nvPr/>
        </p:nvSpPr>
        <p:spPr>
          <a:xfrm>
            <a:off x="448056" y="413766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200" b="1">
                <a:solidFill>
                  <a:srgbClr val="111111"/>
                </a:solidFill>
                <a:latin typeface="PingFang SC" panose="020B0400000000000000" charset="-122"/>
              </a:rPr>
              <a:t>内容模块库</a:t>
            </a:r>
            <a:endParaRPr sz="12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90" name="TextBox 69"/>
          <p:cNvSpPr txBox="1"/>
          <p:nvPr/>
        </p:nvSpPr>
        <p:spPr>
          <a:xfrm>
            <a:off x="448056" y="496824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200" b="1">
                <a:solidFill>
                  <a:srgbClr val="111111"/>
                </a:solidFill>
                <a:latin typeface="PingFang SC" panose="020B0400000000000000" charset="-122"/>
              </a:rPr>
              <a:t>影子页面（官网）</a:t>
            </a:r>
            <a:endParaRPr sz="12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91" name="TextBox 70"/>
          <p:cNvSpPr txBox="1"/>
          <p:nvPr/>
        </p:nvSpPr>
        <p:spPr>
          <a:xfrm>
            <a:off x="448056" y="5798820"/>
            <a:ext cx="1737360" cy="6476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200" b="1">
                <a:solidFill>
                  <a:srgbClr val="111111"/>
                </a:solidFill>
                <a:latin typeface="PingFang SC" panose="020B0400000000000000" charset="-122"/>
              </a:rPr>
              <a:t>聆听监测&amp;优化</a:t>
            </a:r>
            <a:endParaRPr sz="1200" b="1">
              <a:solidFill>
                <a:srgbClr val="111111"/>
              </a:solidFill>
              <a:latin typeface="PingFang SC" panose="020B0400000000000000" charset="-122"/>
            </a:endParaRPr>
          </a:p>
        </p:txBody>
      </p:sp>
      <p:sp>
        <p:nvSpPr>
          <p:cNvPr id="92" name="TextBox 71"/>
          <p:cNvSpPr txBox="1"/>
          <p:nvPr/>
        </p:nvSpPr>
        <p:spPr>
          <a:xfrm>
            <a:off x="2313432" y="2407390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 dirty="0" err="1">
                <a:solidFill>
                  <a:srgbClr val="5A5A5A"/>
                </a:solidFill>
                <a:latin typeface="PingFang SC" panose="020B0400000000000000" charset="-122"/>
              </a:rPr>
              <a:t>数据源清单</a:t>
            </a:r>
            <a:r>
              <a:rPr sz="1100" b="0" dirty="0">
                <a:solidFill>
                  <a:srgbClr val="5A5A5A"/>
                </a:solidFill>
                <a:latin typeface="PingFang SC" panose="020B0400000000000000" charset="-122"/>
              </a:rPr>
              <a:t>/</a:t>
            </a:r>
            <a:r>
              <a:rPr sz="1100" b="0" dirty="0" err="1">
                <a:solidFill>
                  <a:srgbClr val="5A5A5A"/>
                </a:solidFill>
                <a:latin typeface="PingFang SC" panose="020B0400000000000000" charset="-122"/>
              </a:rPr>
              <a:t>权限</a:t>
            </a:r>
            <a:endParaRPr sz="1100" b="0" dirty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3" name="TextBox 72"/>
          <p:cNvSpPr txBox="1"/>
          <p:nvPr/>
        </p:nvSpPr>
        <p:spPr>
          <a:xfrm>
            <a:off x="3521925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基线报表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4" name="TextBox 73"/>
          <p:cNvSpPr txBox="1"/>
          <p:nvPr/>
        </p:nvSpPr>
        <p:spPr>
          <a:xfrm>
            <a:off x="4657267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问题库汇总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5" name="TextBox 74"/>
          <p:cNvSpPr txBox="1"/>
          <p:nvPr/>
        </p:nvSpPr>
        <p:spPr>
          <a:xfrm>
            <a:off x="5792609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口径对齐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6" name="TextBox 75"/>
          <p:cNvSpPr txBox="1"/>
          <p:nvPr/>
        </p:nvSpPr>
        <p:spPr>
          <a:xfrm>
            <a:off x="6927951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追踪修订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7" name="TextBox 76"/>
          <p:cNvSpPr txBox="1"/>
          <p:nvPr/>
        </p:nvSpPr>
        <p:spPr>
          <a:xfrm>
            <a:off x="8063293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持续更新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8" name="TextBox 77"/>
          <p:cNvSpPr txBox="1"/>
          <p:nvPr/>
        </p:nvSpPr>
        <p:spPr>
          <a:xfrm>
            <a:off x="9198635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持续更新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99" name="TextBox 78"/>
          <p:cNvSpPr txBox="1"/>
          <p:nvPr/>
        </p:nvSpPr>
        <p:spPr>
          <a:xfrm>
            <a:off x="10333977" y="244906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最终复盘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0" name="TextBox 79"/>
          <p:cNvSpPr txBox="1"/>
          <p:nvPr/>
        </p:nvSpPr>
        <p:spPr>
          <a:xfrm>
            <a:off x="3521925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成交词清洗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1" name="TextBox 80"/>
          <p:cNvSpPr txBox="1"/>
          <p:nvPr/>
        </p:nvSpPr>
        <p:spPr>
          <a:xfrm>
            <a:off x="4657267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意图聚类v1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2" name="TextBox 81"/>
          <p:cNvSpPr txBox="1"/>
          <p:nvPr/>
        </p:nvSpPr>
        <p:spPr>
          <a:xfrm>
            <a:off x="5792609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复杂意图v1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3" name="TextBox 82"/>
          <p:cNvSpPr txBox="1"/>
          <p:nvPr/>
        </p:nvSpPr>
        <p:spPr>
          <a:xfrm>
            <a:off x="6927951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商品维度映射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4" name="TextBox 83"/>
          <p:cNvSpPr txBox="1"/>
          <p:nvPr/>
        </p:nvSpPr>
        <p:spPr>
          <a:xfrm>
            <a:off x="8063293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意图模型v2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5" name="TextBox 84"/>
          <p:cNvSpPr txBox="1"/>
          <p:nvPr/>
        </p:nvSpPr>
        <p:spPr>
          <a:xfrm>
            <a:off x="9198635" y="327964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Query Set冻结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6" name="TextBox 85"/>
          <p:cNvSpPr txBox="1"/>
          <p:nvPr/>
        </p:nvSpPr>
        <p:spPr>
          <a:xfrm>
            <a:off x="4657267" y="411022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模块模板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7" name="TextBox 86"/>
          <p:cNvSpPr txBox="1"/>
          <p:nvPr/>
        </p:nvSpPr>
        <p:spPr>
          <a:xfrm>
            <a:off x="5792609" y="411022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模块v1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8" name="TextBox 87"/>
          <p:cNvSpPr txBox="1"/>
          <p:nvPr/>
        </p:nvSpPr>
        <p:spPr>
          <a:xfrm>
            <a:off x="6927951" y="411022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冲突化解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09" name="TextBox 88"/>
          <p:cNvSpPr txBox="1"/>
          <p:nvPr/>
        </p:nvSpPr>
        <p:spPr>
          <a:xfrm>
            <a:off x="8063293" y="411022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模块v2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0" name="TextBox 89"/>
          <p:cNvSpPr txBox="1"/>
          <p:nvPr/>
        </p:nvSpPr>
        <p:spPr>
          <a:xfrm>
            <a:off x="9198635" y="411022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复用指南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1" name="TextBox 90"/>
          <p:cNvSpPr txBox="1"/>
          <p:nvPr/>
        </p:nvSpPr>
        <p:spPr>
          <a:xfrm>
            <a:off x="4657267" y="494080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结构设计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2" name="TextBox 91"/>
          <p:cNvSpPr txBox="1"/>
          <p:nvPr/>
        </p:nvSpPr>
        <p:spPr>
          <a:xfrm>
            <a:off x="5792609" y="494080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影子页v1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3" name="TextBox 92"/>
          <p:cNvSpPr txBox="1"/>
          <p:nvPr/>
        </p:nvSpPr>
        <p:spPr>
          <a:xfrm>
            <a:off x="6927951" y="494080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类目扩展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4" name="TextBox 93"/>
          <p:cNvSpPr txBox="1"/>
          <p:nvPr/>
        </p:nvSpPr>
        <p:spPr>
          <a:xfrm>
            <a:off x="8063293" y="494080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影子页v2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5" name="TextBox 94"/>
          <p:cNvSpPr txBox="1"/>
          <p:nvPr/>
        </p:nvSpPr>
        <p:spPr>
          <a:xfrm>
            <a:off x="9198635" y="494080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发布/索引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6" name="TextBox 95"/>
          <p:cNvSpPr txBox="1"/>
          <p:nvPr/>
        </p:nvSpPr>
        <p:spPr>
          <a:xfrm>
            <a:off x="2386584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监测口径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7" name="TextBox 96"/>
          <p:cNvSpPr txBox="1"/>
          <p:nvPr/>
        </p:nvSpPr>
        <p:spPr>
          <a:xfrm>
            <a:off x="3521925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模型清单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8" name="TextBox 97"/>
          <p:cNvSpPr txBox="1"/>
          <p:nvPr/>
        </p:nvSpPr>
        <p:spPr>
          <a:xfrm>
            <a:off x="4657267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仪表盘v1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19" name="TextBox 98"/>
          <p:cNvSpPr txBox="1"/>
          <p:nvPr/>
        </p:nvSpPr>
        <p:spPr>
          <a:xfrm>
            <a:off x="5792609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国内/海外覆盖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20" name="TextBox 99"/>
          <p:cNvSpPr txBox="1"/>
          <p:nvPr/>
        </p:nvSpPr>
        <p:spPr>
          <a:xfrm>
            <a:off x="6927951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差距分析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21" name="TextBox 100"/>
          <p:cNvSpPr txBox="1"/>
          <p:nvPr/>
        </p:nvSpPr>
        <p:spPr>
          <a:xfrm>
            <a:off x="8063293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迭代任务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22" name="TextBox 101"/>
          <p:cNvSpPr txBox="1"/>
          <p:nvPr/>
        </p:nvSpPr>
        <p:spPr>
          <a:xfrm>
            <a:off x="9198635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供应商建议书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23" name="TextBox 102"/>
          <p:cNvSpPr txBox="1"/>
          <p:nvPr/>
        </p:nvSpPr>
        <p:spPr>
          <a:xfrm>
            <a:off x="10333977" y="5771388"/>
            <a:ext cx="1007325" cy="7025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结项报告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sp>
        <p:nvSpPr>
          <p:cNvPr id="124" name="Rounded Rectangle 103"/>
          <p:cNvSpPr/>
          <p:nvPr/>
        </p:nvSpPr>
        <p:spPr>
          <a:xfrm>
            <a:off x="3549357" y="1115568"/>
            <a:ext cx="1234440" cy="347472"/>
          </a:xfrm>
          <a:prstGeom prst="round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b="1">
                <a:solidFill>
                  <a:srgbClr val="FFFFFF"/>
                </a:solidFill>
                <a:latin typeface="PingFang SC" panose="020B0400000000000000" charset="-122"/>
              </a:rPr>
              <a:t>基线&amp;口径</a:t>
            </a:r>
            <a:endParaRPr sz="1100" b="1">
              <a:solidFill>
                <a:srgbClr val="FFFFFF"/>
              </a:solidFill>
              <a:latin typeface="PingFang SC" panose="020B0400000000000000" charset="-122"/>
            </a:endParaRPr>
          </a:p>
        </p:txBody>
      </p:sp>
      <p:sp>
        <p:nvSpPr>
          <p:cNvPr id="125" name="Rounded Rectangle 104"/>
          <p:cNvSpPr/>
          <p:nvPr/>
        </p:nvSpPr>
        <p:spPr>
          <a:xfrm>
            <a:off x="5820041" y="1115568"/>
            <a:ext cx="1234440" cy="347472"/>
          </a:xfrm>
          <a:prstGeom prst="round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b="1">
                <a:solidFill>
                  <a:srgbClr val="FFFFFF"/>
                </a:solidFill>
                <a:latin typeface="PingFang SC" panose="020B0400000000000000" charset="-122"/>
              </a:rPr>
              <a:t>意图模型v1</a:t>
            </a:r>
            <a:endParaRPr sz="1100" b="1">
              <a:solidFill>
                <a:srgbClr val="FFFFFF"/>
              </a:solidFill>
              <a:latin typeface="PingFang SC" panose="020B0400000000000000" charset="-122"/>
            </a:endParaRPr>
          </a:p>
        </p:txBody>
      </p:sp>
      <p:sp>
        <p:nvSpPr>
          <p:cNvPr id="126" name="Rounded Rectangle 105"/>
          <p:cNvSpPr/>
          <p:nvPr/>
        </p:nvSpPr>
        <p:spPr>
          <a:xfrm>
            <a:off x="6955383" y="1115568"/>
            <a:ext cx="1234440" cy="347472"/>
          </a:xfrm>
          <a:prstGeom prst="round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b="1">
                <a:solidFill>
                  <a:srgbClr val="FFFFFF"/>
                </a:solidFill>
                <a:latin typeface="PingFang SC" panose="020B0400000000000000" charset="-122"/>
              </a:rPr>
              <a:t>影子页v1</a:t>
            </a:r>
            <a:endParaRPr sz="1100" b="1">
              <a:solidFill>
                <a:srgbClr val="FFFFFF"/>
              </a:solidFill>
              <a:latin typeface="PingFang SC" panose="020B0400000000000000" charset="-122"/>
            </a:endParaRPr>
          </a:p>
        </p:txBody>
      </p:sp>
      <p:sp>
        <p:nvSpPr>
          <p:cNvPr id="127" name="Rounded Rectangle 106"/>
          <p:cNvSpPr/>
          <p:nvPr/>
        </p:nvSpPr>
        <p:spPr>
          <a:xfrm>
            <a:off x="9226067" y="1115568"/>
            <a:ext cx="1234440" cy="347472"/>
          </a:xfrm>
          <a:prstGeom prst="round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b="1">
                <a:solidFill>
                  <a:srgbClr val="FFFFFF"/>
                </a:solidFill>
                <a:latin typeface="PingFang SC" panose="020B0400000000000000" charset="-122"/>
              </a:rPr>
              <a:t>监测覆盖</a:t>
            </a:r>
            <a:endParaRPr sz="1100" b="1">
              <a:solidFill>
                <a:srgbClr val="FFFFFF"/>
              </a:solidFill>
              <a:latin typeface="PingFang SC" panose="020B0400000000000000" charset="-122"/>
            </a:endParaRPr>
          </a:p>
        </p:txBody>
      </p:sp>
      <p:sp>
        <p:nvSpPr>
          <p:cNvPr id="128" name="Rounded Rectangle 107"/>
          <p:cNvSpPr/>
          <p:nvPr/>
        </p:nvSpPr>
        <p:spPr>
          <a:xfrm>
            <a:off x="10361409" y="1115568"/>
            <a:ext cx="1234440" cy="347472"/>
          </a:xfrm>
          <a:prstGeom prst="round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sz="1100" b="1">
                <a:solidFill>
                  <a:srgbClr val="FFFFFF"/>
                </a:solidFill>
                <a:latin typeface="PingFang SC" panose="020B0400000000000000" charset="-122"/>
              </a:rPr>
              <a:t>结项交付</a:t>
            </a:r>
            <a:endParaRPr sz="1100" b="1">
              <a:solidFill>
                <a:srgbClr val="FFFFFF"/>
              </a:solidFill>
              <a:latin typeface="PingFang SC" panose="020B0400000000000000" charset="-122"/>
            </a:endParaRPr>
          </a:p>
        </p:txBody>
      </p:sp>
      <p:sp>
        <p:nvSpPr>
          <p:cNvPr id="129" name="TextBox 108"/>
          <p:cNvSpPr txBox="1"/>
          <p:nvPr/>
        </p:nvSpPr>
        <p:spPr>
          <a:xfrm>
            <a:off x="310896" y="6537960"/>
            <a:ext cx="11155680" cy="32004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000" b="0">
                <a:solidFill>
                  <a:srgbClr val="5A5A5A"/>
                </a:solidFill>
                <a:latin typeface="PingFang SC" panose="020B0400000000000000" charset="-122"/>
              </a:rPr>
              <a:t>项目节奏：前2周建立“可观测系统”；中段完成意图模型与影子页v1；后2周用监测驱动迭代，并固化供应商任务单与长期Roadmap。</a:t>
            </a:r>
            <a:endParaRPr sz="10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产出物清单</a:t>
            </a:r>
            <a:endParaRPr lang="zh-CN" altLang="en-US" sz="2400" b="1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</a:rPr>
              <a:t>输入源→处理方法→可验证输出→验收口径。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01167" y="1234440"/>
            <a:ext cx="11596401" cy="5325386"/>
            <a:chOff x="201168" y="1234440"/>
            <a:chExt cx="10652760" cy="4892040"/>
          </a:xfrm>
        </p:grpSpPr>
        <p:sp>
          <p:nvSpPr>
            <p:cNvPr id="6" name="Rounded Rectangle 3"/>
            <p:cNvSpPr/>
            <p:nvPr/>
          </p:nvSpPr>
          <p:spPr>
            <a:xfrm>
              <a:off x="201168" y="1234440"/>
              <a:ext cx="3429000" cy="489204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Rectangle 4"/>
            <p:cNvSpPr/>
            <p:nvPr/>
          </p:nvSpPr>
          <p:spPr>
            <a:xfrm>
              <a:off x="201168" y="1234440"/>
              <a:ext cx="73152" cy="4892040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365760" y="1344168"/>
              <a:ext cx="3154680" cy="2068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2400" b="1" dirty="0" err="1">
                  <a:solidFill>
                    <a:srgbClr val="1111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策略与口径</a:t>
              </a:r>
              <a:endParaRPr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《GEO/AIEO 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指标口径说明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可见性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一致性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转化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数据源清单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转化、VOC、弹幕、社媒、外网引用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基线报告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》：现状&amp;优先级Top10机会点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Rounded Rectangle 6"/>
            <p:cNvSpPr/>
            <p:nvPr/>
          </p:nvSpPr>
          <p:spPr>
            <a:xfrm>
              <a:off x="3813048" y="1234440"/>
              <a:ext cx="3429000" cy="489204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Rectangle 7"/>
            <p:cNvSpPr/>
            <p:nvPr/>
          </p:nvSpPr>
          <p:spPr>
            <a:xfrm>
              <a:off x="3813048" y="1234440"/>
              <a:ext cx="73152" cy="4892040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3977640" y="1344168"/>
              <a:ext cx="3154680" cy="2601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2400" b="1" dirty="0" err="1">
                  <a:solidFill>
                    <a:srgbClr val="1111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模型与资产</a:t>
              </a:r>
              <a:endParaRPr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《IF-GEO 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意图模型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层级意图+复杂意图映射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《Query Set》：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高意图问题清单（含权重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内容模块库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》：FAQ/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对比表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结论句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参数表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《E-E-A-T 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证据包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评论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专家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媒体引用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Rounded Rectangle 9"/>
            <p:cNvSpPr/>
            <p:nvPr/>
          </p:nvSpPr>
          <p:spPr>
            <a:xfrm>
              <a:off x="7424928" y="1234440"/>
              <a:ext cx="3429000" cy="4892040"/>
            </a:xfrm>
            <a:prstGeom prst="roundRect">
              <a:avLst/>
            </a:prstGeom>
            <a:solidFill>
              <a:srgbClr val="FFFFFF"/>
            </a:solidFill>
            <a:ln w="12700">
              <a:solidFill>
                <a:srgbClr val="DCDCDC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0"/>
            <p:cNvSpPr/>
            <p:nvPr/>
          </p:nvSpPr>
          <p:spPr>
            <a:xfrm>
              <a:off x="7424928" y="1234440"/>
              <a:ext cx="73152" cy="4892040"/>
            </a:xfrm>
            <a:prstGeom prst="rect">
              <a:avLst/>
            </a:prstGeom>
            <a:solidFill>
              <a:srgbClr val="E6001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7589520" y="1344168"/>
              <a:ext cx="3154680" cy="33880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sz="2400" b="1" dirty="0" err="1">
                  <a:solidFill>
                    <a:srgbClr val="11111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落地与运营</a:t>
              </a:r>
              <a:endParaRPr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官网影子页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》：AI-Native 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类目页模板+示例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聆听监测面板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国内+海外+社媒的引用追踪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优化任务单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迭代Backlog（Impact×Feasibility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）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供应商建议书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外包可执行任务与验收标准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200"/>
                </a:spcAft>
              </a:pP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• 《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交付Playbook</a:t>
              </a:r>
              <a:r>
                <a:rPr sz="1800" b="0" dirty="0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》：</a:t>
              </a:r>
              <a:r>
                <a:rPr sz="1800" b="0" dirty="0" err="1">
                  <a:solidFill>
                    <a:srgbClr val="5A5A5A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内部可复制的长期Roadmap</a:t>
              </a:r>
              <a:endParaRPr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ounded Rectangle 18"/>
          <p:cNvSpPr/>
          <p:nvPr/>
        </p:nvSpPr>
        <p:spPr>
          <a:xfrm>
            <a:off x="310896" y="1335715"/>
            <a:ext cx="5115296" cy="4483193"/>
          </a:xfrm>
          <a:prstGeom prst="roundRect">
            <a:avLst/>
          </a:prstGeom>
          <a:solidFill>
            <a:srgbClr val="F5F5F5"/>
          </a:solidFill>
          <a:ln w="12700">
            <a:solidFill>
              <a:srgbClr val="DCDCD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GB" altLang="zh-CN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Agent + Skill </a:t>
            </a:r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架构：把“经验”变成可规模化的 </a:t>
            </a:r>
            <a:r>
              <a:rPr lang="en-GB" altLang="zh-CN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 </a:t>
            </a:r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生产系统</a:t>
            </a:r>
            <a:endParaRPr lang="zh-CN" altLang="en-US" sz="2400" b="1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b="1" dirty="0">
                <a:solidFill>
                  <a:schemeClr val="bg1">
                    <a:lumMod val="65000"/>
                  </a:schemeClr>
                </a:solidFill>
                <a:latin typeface="PingFang SC" panose="020B0400000000000000" charset="-122"/>
              </a:rPr>
              <a:t>核心思路：多源信号→统一特征→意图决策→内容资产→监测反馈→自动生成迭代任务。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PingFang SC" panose="020B040000000000000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61894" y="1679356"/>
            <a:ext cx="3838854" cy="2390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</a:pPr>
            <a:r>
              <a:rPr lang="zh-CN" altLang="en-US" sz="20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 </a:t>
            </a:r>
            <a:r>
              <a:rPr lang="en-GB" altLang="zh-CN" sz="20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Skills</a:t>
            </a:r>
            <a:r>
              <a:rPr lang="zh-CN" altLang="en-GB" sz="20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20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可复用）</a:t>
            </a:r>
            <a:endParaRPr lang="zh-CN" altLang="en-US" sz="2000" b="1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实体</a:t>
            </a:r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属性抽取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意图聚类与去噪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矛盾识别与化解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en-GB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Schema/JSON-LD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方言，亚文化表达改写与口径一致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引用证据评分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1800" b="0" dirty="0">
                <a:solidFill>
                  <a:srgbClr val="5A5A5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感知漂移检测</a:t>
            </a:r>
            <a:endParaRPr lang="zh-CN" altLang="en-US" sz="1800" b="0" dirty="0">
              <a:solidFill>
                <a:srgbClr val="5A5A5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29416" y="2184400"/>
            <a:ext cx="4178300" cy="248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3"/>
          <p:cNvSpPr/>
          <p:nvPr/>
        </p:nvSpPr>
        <p:spPr>
          <a:xfrm>
            <a:off x="508000" y="1651000"/>
            <a:ext cx="40640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t" anchorCtr="0">
            <a:norm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Applesay</a:t>
            </a:r>
            <a:r>
              <a:rPr lang="en-US" sz="1400" b="0" i="0" u="none" strike="noStrik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</a:t>
            </a:r>
            <a:r>
              <a:rPr lang="en-US" sz="1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是一家专注于赋能零售与电商行业的</a:t>
            </a:r>
            <a:r>
              <a:rPr lang="en-US" sz="1400" b="0" i="0" u="none" strike="noStrik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 AI </a:t>
            </a:r>
            <a:r>
              <a:rPr lang="en-US" sz="1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技术公司</a:t>
            </a:r>
            <a:r>
              <a:rPr lang="en-US" sz="1400" b="0" i="0" u="none" strike="noStrik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。</a:t>
            </a:r>
            <a:endParaRPr 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7800" indent="-177800" algn="l">
              <a:lnSpc>
                <a:spcPct val="125000"/>
              </a:lnSpc>
              <a:buClr>
                <a:srgbClr val="646464"/>
              </a:buClr>
              <a:buChar char="•"/>
            </a:pPr>
            <a:r>
              <a:rPr lang="en-US" sz="1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知识图谱与认知智能</a:t>
            </a:r>
            <a:endParaRPr lang="en-US" sz="1400" b="0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/>
              <a:sym typeface="Noto Sans SC"/>
            </a:endParaRPr>
          </a:p>
          <a:p>
            <a:pPr marL="177800" indent="-177800" algn="l">
              <a:lnSpc>
                <a:spcPct val="125000"/>
              </a:lnSpc>
              <a:buClr>
                <a:srgbClr val="646464"/>
              </a:buClr>
              <a:buChar char="•"/>
            </a:pPr>
            <a:r>
              <a:rPr lang="en-US" sz="1400" b="0" i="0" u="none" strike="noStrike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对产品、用户与场景的深度理解</a:t>
            </a:r>
            <a:endParaRPr lang="en-US" sz="1400" b="0" i="0" u="none" strike="noStrik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Noto Sans SC"/>
              <a:sym typeface="Noto Sans SC"/>
            </a:endParaRPr>
          </a:p>
        </p:txBody>
      </p:sp>
      <p:pic>
        <p:nvPicPr>
          <p:cNvPr id="5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000" y="3175000"/>
            <a:ext cx="4469400" cy="3324922"/>
          </a:xfrm>
          <a:prstGeom prst="rect">
            <a:avLst/>
          </a:prstGeom>
          <a:ln>
            <a:noFill/>
            <a:prstDash val="solid"/>
          </a:ln>
        </p:spPr>
      </p:pic>
      <p:cxnSp>
        <p:nvCxnSpPr>
          <p:cNvPr id="6" name="Connector 7"/>
          <p:cNvCxnSpPr/>
          <p:nvPr/>
        </p:nvCxnSpPr>
        <p:spPr>
          <a:xfrm rot="-332425" flipV="1">
            <a:off x="1073102" y="4695567"/>
            <a:ext cx="139795" cy="1441165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AAACAF">
                <a:alpha val="100000"/>
              </a:srgbClr>
            </a:solidFill>
            <a:prstDash val="solid"/>
            <a:round/>
            <a:headEnd type="none" w="lg" len="lg"/>
            <a:tailEnd type="oval" w="lg" len="lg"/>
          </a:ln>
        </p:spPr>
      </p:cxnSp>
      <p:cxnSp>
        <p:nvCxnSpPr>
          <p:cNvPr id="7" name="Connector 3"/>
          <p:cNvCxnSpPr/>
          <p:nvPr/>
        </p:nvCxnSpPr>
        <p:spPr>
          <a:xfrm flipH="1">
            <a:off x="3898753" y="4290740"/>
            <a:ext cx="697647" cy="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AAACAF">
                <a:alpha val="100000"/>
              </a:srgbClr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8" name="AutoShape 4"/>
          <p:cNvSpPr/>
          <p:nvPr/>
        </p:nvSpPr>
        <p:spPr>
          <a:xfrm>
            <a:off x="4263877" y="4125662"/>
            <a:ext cx="919046" cy="33015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ctr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9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SHANGHAI OFFICE </a:t>
            </a:r>
            <a:endParaRPr lang="en-US" sz="700" dirty="0"/>
          </a:p>
        </p:txBody>
      </p:sp>
      <p:cxnSp>
        <p:nvCxnSpPr>
          <p:cNvPr id="9" name="Connector 5"/>
          <p:cNvCxnSpPr/>
          <p:nvPr/>
        </p:nvCxnSpPr>
        <p:spPr>
          <a:xfrm rot="-332425" flipV="1">
            <a:off x="3645634" y="4599788"/>
            <a:ext cx="139795" cy="1441165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25400" cap="flat" cmpd="sng">
            <a:solidFill>
              <a:srgbClr val="AAACAF">
                <a:alpha val="100000"/>
              </a:srgbClr>
            </a:solidFill>
            <a:prstDash val="solid"/>
            <a:round/>
            <a:headEnd type="none" w="lg" len="lg"/>
            <a:tailEnd type="oval" w="lg" len="lg"/>
          </a:ln>
        </p:spPr>
      </p:cxnSp>
      <p:sp>
        <p:nvSpPr>
          <p:cNvPr id="10" name="AutoShape 6"/>
          <p:cNvSpPr/>
          <p:nvPr/>
        </p:nvSpPr>
        <p:spPr>
          <a:xfrm>
            <a:off x="3353024" y="6140115"/>
            <a:ext cx="1003300" cy="36689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wrap="square" lIns="0" tIns="0" rIns="0" bIns="0" rtlCol="0" anchor="ctr">
            <a:spAutoFit/>
          </a:bodyPr>
          <a:lstStyle/>
          <a:p>
            <a:pPr indent="0" algn="l">
              <a:lnSpc>
                <a:spcPct val="125000"/>
              </a:lnSpc>
              <a:defRPr/>
            </a:pPr>
            <a:r>
              <a:rPr lang="en-US" sz="1000" b="0" i="0" u="none" strike="noStrike" dirty="0">
                <a:solidFill>
                  <a:srgbClr val="1F2329"/>
                </a:solidFill>
                <a:latin typeface="Noto Sans SC"/>
                <a:ea typeface="Noto Sans SC"/>
                <a:cs typeface="Noto Sans SC"/>
                <a:sym typeface="Noto Sans SC"/>
              </a:rPr>
              <a:t>HONGKONG OFFICE </a:t>
            </a:r>
            <a:endParaRPr lang="en-US" sz="800" dirty="0"/>
          </a:p>
        </p:txBody>
      </p:sp>
      <p:sp>
        <p:nvSpPr>
          <p:cNvPr id="11" name="圆角矩形 3"/>
          <p:cNvSpPr/>
          <p:nvPr/>
        </p:nvSpPr>
        <p:spPr>
          <a:xfrm>
            <a:off x="5448857" y="916417"/>
            <a:ext cx="2062976" cy="30777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社会资质和荣誉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圆角矩形 4"/>
          <p:cNvSpPr/>
          <p:nvPr/>
        </p:nvSpPr>
        <p:spPr>
          <a:xfrm>
            <a:off x="5604974" y="3973005"/>
            <a:ext cx="2062976" cy="30777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政府荣誉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228294" y="1472377"/>
            <a:ext cx="5330396" cy="18397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zh-CN" altLang="zh-CN" sz="1100" u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微软Azure的OpenAI</a:t>
            </a:r>
            <a:r>
              <a:rPr lang="zh-CN" altLang="en-US" sz="1100" u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服务商授权，官方代理商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微软</a:t>
            </a:r>
            <a:r>
              <a:rPr lang="en-US" altLang="zh-CN" sz="11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isv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服务商资质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百度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加速营第六期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优秀生态合作伙伴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4-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“</a:t>
            </a: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 CAMP”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科大讯飞知识图谱产业合作伙伴</a:t>
            </a:r>
            <a:endParaRPr lang="zh-CN" altLang="en-US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5-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淘宝店铺商家服务商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6-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阿里云国际站大客户合作伙伴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7- </a:t>
            </a:r>
            <a:r>
              <a:rPr lang="zh-CN" altLang="en-US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亚马逊大客户合作伙伴</a:t>
            </a:r>
            <a:endParaRPr lang="en-US" altLang="zh-CN" sz="11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844464" y="1314797"/>
            <a:ext cx="2912361" cy="488685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050" b="0" i="0" u="none" strike="noStrike" cap="non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r>
              <a:rPr lang="en-US" altLang="zh-CN" sz="1100" dirty="0">
                <a:solidFill>
                  <a:schemeClr val="tx1"/>
                </a:solidFill>
              </a:rPr>
              <a:t>1</a:t>
            </a:r>
            <a:r>
              <a:rPr lang="zh-CN" altLang="en-US" sz="1100" dirty="0">
                <a:solidFill>
                  <a:schemeClr val="tx1"/>
                </a:solidFill>
              </a:rPr>
              <a:t>、行业级认知知识图谱： 依托 </a:t>
            </a:r>
            <a:r>
              <a:rPr lang="en-US" altLang="zh-CN" sz="1100" dirty="0">
                <a:solidFill>
                  <a:schemeClr val="tx1"/>
                </a:solidFill>
              </a:rPr>
              <a:t>3000</a:t>
            </a:r>
            <a:r>
              <a:rPr lang="zh-CN" altLang="en-US" sz="1100" dirty="0">
                <a:solidFill>
                  <a:schemeClr val="tx1"/>
                </a:solidFill>
              </a:rPr>
              <a:t>万</a:t>
            </a:r>
            <a:r>
              <a:rPr lang="en-US" altLang="zh-CN" sz="1100" dirty="0">
                <a:solidFill>
                  <a:schemeClr val="tx1"/>
                </a:solidFill>
              </a:rPr>
              <a:t>+ </a:t>
            </a:r>
            <a:r>
              <a:rPr lang="zh-CN" altLang="en-US" sz="1100" dirty="0">
                <a:solidFill>
                  <a:schemeClr val="tx1"/>
                </a:solidFill>
              </a:rPr>
              <a:t>实体与 </a:t>
            </a:r>
            <a:r>
              <a:rPr lang="en-US" altLang="zh-CN" sz="1100" dirty="0">
                <a:solidFill>
                  <a:schemeClr val="tx1"/>
                </a:solidFill>
              </a:rPr>
              <a:t>2000</a:t>
            </a:r>
            <a:r>
              <a:rPr lang="zh-CN" altLang="en-US" sz="1100" dirty="0">
                <a:solidFill>
                  <a:schemeClr val="tx1"/>
                </a:solidFill>
              </a:rPr>
              <a:t>万</a:t>
            </a:r>
            <a:r>
              <a:rPr lang="en-US" altLang="zh-CN" sz="1100" dirty="0">
                <a:solidFill>
                  <a:schemeClr val="tx1"/>
                </a:solidFill>
              </a:rPr>
              <a:t>+ </a:t>
            </a:r>
            <a:r>
              <a:rPr lang="zh-CN" altLang="en-US" sz="1100" dirty="0">
                <a:solidFill>
                  <a:schemeClr val="tx1"/>
                </a:solidFill>
              </a:rPr>
              <a:t>关系，将品牌故事、工艺美学转化为 </a:t>
            </a:r>
            <a:r>
              <a:rPr lang="en-US" altLang="zh-CN" sz="1100" dirty="0">
                <a:solidFill>
                  <a:schemeClr val="tx1"/>
                </a:solidFill>
              </a:rPr>
              <a:t>AI </a:t>
            </a:r>
            <a:r>
              <a:rPr lang="zh-CN" altLang="en-US" sz="1100" dirty="0">
                <a:solidFill>
                  <a:schemeClr val="tx1"/>
                </a:solidFill>
              </a:rPr>
              <a:t>可理解的逻辑关联，彻底解决 </a:t>
            </a:r>
            <a:r>
              <a:rPr lang="en-US" altLang="zh-CN" sz="1100" dirty="0">
                <a:solidFill>
                  <a:schemeClr val="tx1"/>
                </a:solidFill>
              </a:rPr>
              <a:t>AI </a:t>
            </a:r>
            <a:r>
              <a:rPr lang="zh-CN" altLang="en-US" sz="1100" dirty="0">
                <a:solidFill>
                  <a:schemeClr val="tx1"/>
                </a:solidFill>
              </a:rPr>
              <a:t>幻觉与调性偏离难题 。</a:t>
            </a:r>
            <a:endParaRPr lang="zh-CN" altLang="en-US" sz="1100" dirty="0">
              <a:solidFill>
                <a:schemeClr val="tx1"/>
              </a:solidFill>
            </a:endParaRPr>
          </a:p>
          <a:p>
            <a:r>
              <a:rPr lang="en-US" altLang="zh-CN" sz="1100" dirty="0">
                <a:solidFill>
                  <a:schemeClr val="tx1"/>
                </a:solidFill>
              </a:rPr>
              <a:t>2</a:t>
            </a:r>
            <a:r>
              <a:rPr lang="zh-CN" altLang="en-US" sz="1100" dirty="0">
                <a:solidFill>
                  <a:schemeClr val="tx1"/>
                </a:solidFill>
              </a:rPr>
              <a:t>、多模态模型矩阵： 整合开源大模型、</a:t>
            </a:r>
            <a:r>
              <a:rPr lang="en-US" altLang="zh-CN" sz="1100" dirty="0" err="1">
                <a:solidFill>
                  <a:schemeClr val="tx1"/>
                </a:solidFill>
              </a:rPr>
              <a:t>LoRA</a:t>
            </a:r>
            <a:r>
              <a:rPr lang="zh-CN" altLang="en-US" sz="1100" dirty="0">
                <a:solidFill>
                  <a:schemeClr val="tx1"/>
                </a:solidFill>
              </a:rPr>
              <a:t>、</a:t>
            </a:r>
            <a:r>
              <a:rPr lang="en-US" altLang="zh-CN" sz="1100" dirty="0">
                <a:solidFill>
                  <a:schemeClr val="tx1"/>
                </a:solidFill>
              </a:rPr>
              <a:t>RLHF </a:t>
            </a:r>
            <a:r>
              <a:rPr lang="zh-CN" altLang="en-US" sz="1100" dirty="0">
                <a:solidFill>
                  <a:schemeClr val="tx1"/>
                </a:solidFill>
              </a:rPr>
              <a:t>及 </a:t>
            </a:r>
            <a:r>
              <a:rPr lang="en-US" altLang="zh-CN" sz="1100" dirty="0">
                <a:solidFill>
                  <a:schemeClr val="tx1"/>
                </a:solidFill>
              </a:rPr>
              <a:t>Aligned </a:t>
            </a:r>
            <a:r>
              <a:rPr lang="zh-CN" altLang="en-US" sz="1100" dirty="0">
                <a:solidFill>
                  <a:schemeClr val="tx1"/>
                </a:solidFill>
              </a:rPr>
              <a:t>模型，并提供针对品牌私域数据的向量化治理，构建企业专属的垂直领域“宪法” 。</a:t>
            </a:r>
            <a:endParaRPr lang="zh-CN" altLang="en-US" sz="1100" dirty="0">
              <a:solidFill>
                <a:schemeClr val="tx1"/>
              </a:solidFill>
            </a:endParaRPr>
          </a:p>
          <a:p>
            <a:r>
              <a:rPr lang="en-US" altLang="zh-CN" sz="1100" dirty="0">
                <a:solidFill>
                  <a:schemeClr val="tx1"/>
                </a:solidFill>
              </a:rPr>
              <a:t>3</a:t>
            </a:r>
            <a:r>
              <a:rPr lang="zh-CN" altLang="en-US" sz="1100" dirty="0">
                <a:solidFill>
                  <a:schemeClr val="tx1"/>
                </a:solidFill>
              </a:rPr>
              <a:t>、</a:t>
            </a:r>
            <a:r>
              <a:rPr lang="en-US" altLang="zh-CN" sz="1100" dirty="0">
                <a:solidFill>
                  <a:schemeClr val="tx1"/>
                </a:solidFill>
              </a:rPr>
              <a:t>GEO </a:t>
            </a:r>
            <a:r>
              <a:rPr lang="zh-CN" altLang="en-US" sz="1100" dirty="0">
                <a:solidFill>
                  <a:schemeClr val="tx1"/>
                </a:solidFill>
              </a:rPr>
              <a:t>内容引擎</a:t>
            </a:r>
            <a:r>
              <a:rPr lang="en-US" altLang="zh-CN" sz="1100" dirty="0">
                <a:solidFill>
                  <a:schemeClr val="tx1"/>
                </a:solidFill>
              </a:rPr>
              <a:t>/AI</a:t>
            </a:r>
            <a:r>
              <a:rPr lang="zh-CN" altLang="en-US" sz="1100" dirty="0">
                <a:solidFill>
                  <a:schemeClr val="tx1"/>
                </a:solidFill>
              </a:rPr>
              <a:t>权重监测</a:t>
            </a:r>
            <a:endParaRPr lang="en-US" altLang="zh-CN" sz="1100" dirty="0">
              <a:solidFill>
                <a:schemeClr val="tx1"/>
              </a:solidFill>
            </a:endParaRPr>
          </a:p>
          <a:p>
            <a:r>
              <a:rPr lang="en-US" altLang="zh-CN" sz="1100" dirty="0">
                <a:solidFill>
                  <a:schemeClr val="tx1"/>
                </a:solidFill>
              </a:rPr>
              <a:t>4</a:t>
            </a:r>
            <a:r>
              <a:rPr lang="zh-CN" altLang="en-US" sz="1100" dirty="0">
                <a:solidFill>
                  <a:schemeClr val="tx1"/>
                </a:solidFill>
              </a:rPr>
              <a:t>、</a:t>
            </a:r>
            <a:r>
              <a:rPr lang="en-US" altLang="zh-CN" sz="1100" dirty="0">
                <a:solidFill>
                  <a:schemeClr val="tx1"/>
                </a:solidFill>
              </a:rPr>
              <a:t>Agent </a:t>
            </a:r>
            <a:r>
              <a:rPr lang="zh-CN" altLang="en-US" sz="1100" dirty="0">
                <a:solidFill>
                  <a:schemeClr val="tx1"/>
                </a:solidFill>
              </a:rPr>
              <a:t>自动运营：私域增长引擎与智能转化</a:t>
            </a:r>
            <a:endParaRPr lang="zh-CN" altLang="en-US" sz="1100" dirty="0">
              <a:solidFill>
                <a:schemeClr val="tx1"/>
              </a:solidFill>
            </a:endParaRPr>
          </a:p>
          <a:p>
            <a:r>
              <a:rPr lang="en-US" altLang="zh-CN" sz="1100" dirty="0">
                <a:solidFill>
                  <a:schemeClr val="tx1"/>
                </a:solidFill>
              </a:rPr>
              <a:t>5</a:t>
            </a:r>
            <a:r>
              <a:rPr lang="zh-CN" altLang="en-US" sz="1100" dirty="0">
                <a:solidFill>
                  <a:schemeClr val="tx1"/>
                </a:solidFill>
              </a:rPr>
              <a:t>、</a:t>
            </a:r>
            <a:r>
              <a:rPr lang="en-US" altLang="zh-CN" sz="1100" dirty="0">
                <a:solidFill>
                  <a:schemeClr val="tx1"/>
                </a:solidFill>
              </a:rPr>
              <a:t>Agent </a:t>
            </a:r>
            <a:r>
              <a:rPr lang="zh-CN" altLang="en-US" sz="1100" dirty="0">
                <a:solidFill>
                  <a:schemeClr val="tx1"/>
                </a:solidFill>
              </a:rPr>
              <a:t>自主增长： 部署 </a:t>
            </a:r>
            <a:r>
              <a:rPr lang="en-US" altLang="zh-CN" sz="1100" dirty="0">
                <a:solidFill>
                  <a:schemeClr val="tx1"/>
                </a:solidFill>
              </a:rPr>
              <a:t>AI Agent </a:t>
            </a:r>
            <a:r>
              <a:rPr lang="zh-CN" altLang="en-US" sz="1100" dirty="0">
                <a:solidFill>
                  <a:schemeClr val="tx1"/>
                </a:solidFill>
              </a:rPr>
              <a:t>驱动的降本增效模式，实现从策略制定、分发到反馈的全自动闭环，提升运营效率 </a:t>
            </a:r>
            <a:r>
              <a:rPr lang="en-US" altLang="zh-CN" sz="1100" dirty="0">
                <a:solidFill>
                  <a:schemeClr val="tx1"/>
                </a:solidFill>
              </a:rPr>
              <a:t>10 </a:t>
            </a:r>
            <a:r>
              <a:rPr lang="zh-CN" altLang="en-US" sz="1100" dirty="0">
                <a:solidFill>
                  <a:schemeClr val="tx1"/>
                </a:solidFill>
              </a:rPr>
              <a:t>倍，降低人力成本 </a:t>
            </a:r>
            <a:r>
              <a:rPr lang="en-US" altLang="zh-CN" sz="1100" dirty="0">
                <a:solidFill>
                  <a:schemeClr val="tx1"/>
                </a:solidFill>
              </a:rPr>
              <a:t>50% </a:t>
            </a:r>
            <a:r>
              <a:rPr lang="zh-CN" altLang="en-US" sz="1100" dirty="0">
                <a:solidFill>
                  <a:schemeClr val="tx1"/>
                </a:solidFill>
              </a:rPr>
              <a:t>。</a:t>
            </a:r>
            <a:endParaRPr lang="zh-CN" altLang="en-US" sz="1100" dirty="0">
              <a:solidFill>
                <a:schemeClr val="tx1"/>
              </a:solidFill>
            </a:endParaRPr>
          </a:p>
          <a:p>
            <a:r>
              <a:rPr lang="en-US" altLang="zh-CN" sz="1100" dirty="0">
                <a:solidFill>
                  <a:schemeClr val="tx1"/>
                </a:solidFill>
              </a:rPr>
              <a:t>6</a:t>
            </a:r>
            <a:r>
              <a:rPr lang="zh-CN" altLang="en-US" sz="1100" dirty="0">
                <a:solidFill>
                  <a:schemeClr val="tx1"/>
                </a:solidFill>
              </a:rPr>
              <a:t>、拾心智能交互： 基于知识图谱的下一代搜索与导购引擎，提供理解用户意图的精准商品匹配及 </a:t>
            </a:r>
            <a:r>
              <a:rPr lang="en-US" altLang="zh-CN" sz="1100" dirty="0">
                <a:solidFill>
                  <a:schemeClr val="tx1"/>
                </a:solidFill>
              </a:rPr>
              <a:t>7x24 </a:t>
            </a:r>
            <a:r>
              <a:rPr lang="zh-CN" altLang="en-US" sz="1100" dirty="0">
                <a:solidFill>
                  <a:schemeClr val="tx1"/>
                </a:solidFill>
              </a:rPr>
              <a:t>小时对话式交互，显著提升加购与购买转化率 。</a:t>
            </a:r>
            <a:endParaRPr lang="zh-CN" altLang="en-US" sz="1100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448857" y="4596405"/>
            <a:ext cx="3030101" cy="8242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zh-CN"/>
            </a:defPPr>
            <a:lvl1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050" b="0" i="0" u="none" strike="noStrike" cap="none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90204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rgbClr val="000000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defRPr>
            </a:lvl9pPr>
          </a:lstStyle>
          <a:p>
            <a:pPr algn="l"/>
            <a:r>
              <a:rPr lang="zh-CN" altLang="en-US" sz="1100" dirty="0">
                <a:solidFill>
                  <a:schemeClr val="tx2">
                    <a:lumMod val="50000"/>
                  </a:schemeClr>
                </a:solidFill>
              </a:rPr>
              <a:t>1- 上海市高新技术企业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zh-CN" altLang="en-US" sz="1100" dirty="0">
                <a:solidFill>
                  <a:schemeClr val="tx2">
                    <a:lumMod val="50000"/>
                  </a:schemeClr>
                </a:solidFill>
              </a:rPr>
              <a:t>2- 上海市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“</a:t>
            </a:r>
            <a:r>
              <a:rPr lang="zh-CN" altLang="en-US" sz="1100" dirty="0">
                <a:solidFill>
                  <a:schemeClr val="tx2">
                    <a:lumMod val="50000"/>
                  </a:schemeClr>
                </a:solidFill>
              </a:rPr>
              <a:t>专精特新</a:t>
            </a:r>
            <a:r>
              <a:rPr lang="en-US" altLang="zh-CN" sz="1100" dirty="0">
                <a:solidFill>
                  <a:schemeClr val="tx2">
                    <a:lumMod val="50000"/>
                  </a:schemeClr>
                </a:solidFill>
              </a:rPr>
              <a:t>”</a:t>
            </a:r>
            <a:r>
              <a:rPr lang="zh-CN" altLang="en-US" sz="1100" dirty="0">
                <a:solidFill>
                  <a:schemeClr val="tx2">
                    <a:lumMod val="50000"/>
                  </a:schemeClr>
                </a:solidFill>
              </a:rPr>
              <a:t>企业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</a:endParaRPr>
          </a:p>
          <a:p>
            <a:pPr algn="l"/>
            <a:r>
              <a:rPr lang="zh-CN" altLang="en-US" sz="1100" dirty="0">
                <a:solidFill>
                  <a:schemeClr val="tx2">
                    <a:lumMod val="50000"/>
                  </a:schemeClr>
                </a:solidFill>
              </a:rPr>
              <a:t>3- 科技型中小企业</a:t>
            </a:r>
            <a:endParaRPr lang="zh-CN" altLang="en-US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圆角矩形 5"/>
          <p:cNvSpPr/>
          <p:nvPr/>
        </p:nvSpPr>
        <p:spPr>
          <a:xfrm>
            <a:off x="9269156" y="916416"/>
            <a:ext cx="2062976" cy="30777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90204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 panose="020B0604020202090204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技术能力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Connector 7"/>
          <p:cNvCxnSpPr/>
          <p:nvPr/>
        </p:nvCxnSpPr>
        <p:spPr>
          <a:xfrm rot="5392186">
            <a:off x="2129803" y="3549658"/>
            <a:ext cx="558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rgbClr val="DCDCDC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" name="AutoShape 2"/>
          <p:cNvSpPr/>
          <p:nvPr/>
        </p:nvSpPr>
        <p:spPr>
          <a:xfrm>
            <a:off x="508000" y="508000"/>
            <a:ext cx="11176000" cy="635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en-US" altLang="zh-CN" sz="3200" b="1" i="0" u="none" strike="noStrike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About </a:t>
            </a:r>
            <a:r>
              <a:rPr lang="en-US" altLang="zh-CN" sz="3200" b="1" i="0" u="none" strike="noStrike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/>
                <a:sym typeface="Noto Sans SC"/>
              </a:rPr>
              <a:t>Applesay</a:t>
            </a:r>
            <a:endParaRPr 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4" descr="preencoded.png"/>
          <p:cNvPicPr>
            <a:picLocks noChangeAspect="1"/>
          </p:cNvPicPr>
          <p:nvPr/>
        </p:nvPicPr>
        <p:blipFill>
          <a:blip r:embed="rId1">
            <a:alphaModFix amt="80000"/>
          </a:blip>
          <a:srcRect/>
          <a:stretch>
            <a:fillRect/>
          </a:stretch>
        </p:blipFill>
        <p:spPr>
          <a:xfrm>
            <a:off x="9013751" y="1132672"/>
            <a:ext cx="1632576" cy="1632576"/>
          </a:xfrm>
          <a:prstGeom prst="rect">
            <a:avLst/>
          </a:prstGeom>
        </p:spPr>
      </p:pic>
      <p:sp>
        <p:nvSpPr>
          <p:cNvPr id="4" name="AutoShape 2"/>
          <p:cNvSpPr/>
          <p:nvPr/>
        </p:nvSpPr>
        <p:spPr>
          <a:xfrm>
            <a:off x="508000" y="508000"/>
            <a:ext cx="11176000" cy="635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/>
          <a:lstStyle/>
          <a:p>
            <a:pPr indent="0" algn="l">
              <a:lnSpc>
                <a:spcPct val="125000"/>
              </a:lnSpc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顶级行业客户矩阵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sym typeface="Noto Sans SC"/>
              </a:rPr>
              <a:t>（依据服务年限排名）</a:t>
            </a:r>
            <a:endParaRPr 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Connector 10"/>
          <p:cNvCxnSpPr/>
          <p:nvPr/>
        </p:nvCxnSpPr>
        <p:spPr>
          <a:xfrm rot="-4092">
            <a:off x="761236" y="5164770"/>
            <a:ext cx="10668000" cy="12700"/>
          </a:xfrm>
          <a:prstGeom prst="straightConnector1">
            <a:avLst/>
          </a:prstGeom>
          <a:solidFill>
            <a:srgbClr val="DEE0E3">
              <a:alpha val="100000"/>
            </a:srgbClr>
          </a:solidFill>
          <a:ln w="12700" cap="flat" cmpd="sng">
            <a:solidFill>
              <a:schemeClr val="tx1">
                <a:lumMod val="95000"/>
                <a:lumOff val="5000"/>
                <a:alpha val="3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AutoShape 11"/>
          <p:cNvSpPr/>
          <p:nvPr/>
        </p:nvSpPr>
        <p:spPr>
          <a:xfrm>
            <a:off x="762000" y="5140435"/>
            <a:ext cx="33020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rm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4200" b="1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1</a:t>
            </a:r>
            <a:r>
              <a:rPr lang="en-US" sz="4200" b="1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0+</a:t>
            </a:r>
            <a:endParaRPr lang="en-US" sz="1100" dirty="0">
              <a:solidFill>
                <a:schemeClr val="tx1"/>
              </a:solidFill>
            </a:endParaRPr>
          </a:p>
          <a:p>
            <a:pPr indent="0" algn="ctr">
              <a:lnSpc>
                <a:spcPct val="125000"/>
              </a:lnSpc>
            </a:pPr>
            <a:r>
              <a:rPr lang="en-US" sz="1600" b="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覆盖头部品牌</a:t>
            </a:r>
            <a:endParaRPr lang="en-US" sz="1600" b="0" i="0" u="none" strike="noStrike" dirty="0">
              <a:solidFill>
                <a:schemeClr val="tx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7" name="AutoShape 12"/>
          <p:cNvSpPr/>
          <p:nvPr/>
        </p:nvSpPr>
        <p:spPr>
          <a:xfrm>
            <a:off x="4445000" y="5140435"/>
            <a:ext cx="33020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rm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4200" b="1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¥50亿+</a:t>
            </a:r>
            <a:endParaRPr lang="en-US" sz="1100" dirty="0">
              <a:solidFill>
                <a:schemeClr val="tx1"/>
              </a:solidFill>
            </a:endParaRPr>
          </a:p>
          <a:p>
            <a:pPr indent="0" algn="ctr">
              <a:lnSpc>
                <a:spcPct val="125000"/>
              </a:lnSpc>
            </a:pPr>
            <a:r>
              <a:rPr lang="en-US" sz="1600" b="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支撑年</a:t>
            </a:r>
            <a:r>
              <a:rPr lang="en-US" sz="1600" b="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 GMV</a:t>
            </a:r>
            <a:endParaRPr lang="en-US" sz="1600" b="0" i="0" u="none" strike="noStrike" dirty="0">
              <a:solidFill>
                <a:schemeClr val="tx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sp>
        <p:nvSpPr>
          <p:cNvPr id="8" name="AutoShape 13"/>
          <p:cNvSpPr/>
          <p:nvPr/>
        </p:nvSpPr>
        <p:spPr>
          <a:xfrm>
            <a:off x="8128000" y="5140435"/>
            <a:ext cx="3302000" cy="1270000"/>
          </a:xfrm>
          <a:prstGeom prst="rect">
            <a:avLst/>
          </a:prstGeom>
          <a:noFill/>
          <a:ln w="12700" cap="flat" cmpd="sng">
            <a:noFill/>
            <a:prstDash val="solid"/>
            <a:round/>
          </a:ln>
        </p:spPr>
        <p:txBody>
          <a:bodyPr vert="horz" wrap="square" lIns="0" tIns="0" rIns="0" bIns="0" rtlCol="0" anchor="ctr" anchorCtr="0">
            <a:normAutofit/>
          </a:bodyPr>
          <a:lstStyle/>
          <a:p>
            <a:pPr indent="0" algn="ctr">
              <a:lnSpc>
                <a:spcPct val="125000"/>
              </a:lnSpc>
              <a:defRPr/>
            </a:pPr>
            <a:r>
              <a:rPr lang="en-US" sz="4200" b="1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100万+</a:t>
            </a:r>
            <a:endParaRPr lang="en-US" sz="1100" dirty="0">
              <a:solidFill>
                <a:schemeClr val="tx1"/>
              </a:solidFill>
            </a:endParaRPr>
          </a:p>
          <a:p>
            <a:pPr indent="0" algn="ctr">
              <a:lnSpc>
                <a:spcPct val="125000"/>
              </a:lnSpc>
            </a:pPr>
            <a:r>
              <a:rPr lang="en-US" sz="1600" b="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处理</a:t>
            </a:r>
            <a:r>
              <a:rPr lang="en-US" sz="1600" b="0" i="0" u="none" strike="noStrike" dirty="0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 SKU </a:t>
            </a:r>
            <a:r>
              <a:rPr lang="en-US" sz="1600" b="0" i="0" u="none" strike="noStrike" dirty="0" err="1">
                <a:solidFill>
                  <a:schemeClr val="tx1"/>
                </a:solidFill>
                <a:latin typeface="微软雅黑"/>
                <a:ea typeface="微软雅黑"/>
                <a:cs typeface="微软雅黑"/>
                <a:sym typeface="微软雅黑"/>
              </a:rPr>
              <a:t>数量</a:t>
            </a:r>
            <a:endParaRPr lang="en-US" sz="1600" b="0" i="0" u="none" strike="noStrike" dirty="0">
              <a:solidFill>
                <a:schemeClr val="tx1"/>
              </a:solidFill>
              <a:latin typeface="微软雅黑"/>
              <a:ea typeface="微软雅黑"/>
              <a:cs typeface="微软雅黑"/>
              <a:sym typeface="微软雅黑"/>
            </a:endParaRPr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49" b="649"/>
          <a:stretch>
            <a:fillRect/>
          </a:stretch>
        </p:blipFill>
        <p:spPr>
          <a:xfrm>
            <a:off x="2112876" y="1530427"/>
            <a:ext cx="665093" cy="654620"/>
          </a:xfrm>
          <a:prstGeom prst="rect">
            <a:avLst/>
          </a:prstGeom>
        </p:spPr>
      </p:pic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>
            <a:alphaModFix amt="80000"/>
          </a:blip>
          <a:srcRect t="39" b="39"/>
          <a:stretch>
            <a:fillRect/>
          </a:stretch>
        </p:blipFill>
        <p:spPr>
          <a:xfrm>
            <a:off x="4659535" y="1615646"/>
            <a:ext cx="1238332" cy="604182"/>
          </a:xfrm>
          <a:prstGeom prst="rect">
            <a:avLst/>
          </a:prstGeom>
        </p:spPr>
      </p:pic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alphaModFix amt="80000"/>
          </a:blip>
          <a:srcRect t="461" b="461"/>
          <a:stretch>
            <a:fillRect/>
          </a:stretch>
        </p:blipFill>
        <p:spPr>
          <a:xfrm>
            <a:off x="7170858" y="1616525"/>
            <a:ext cx="923081" cy="629145"/>
          </a:xfrm>
          <a:prstGeom prst="rect">
            <a:avLst/>
          </a:prstGeom>
        </p:spPr>
      </p:pic>
      <p:pic>
        <p:nvPicPr>
          <p:cNvPr id="12" name="图片 11" descr="图片包含 文本&#10;&#10;AI 生成的内容可能不正确。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7335" y="2598669"/>
            <a:ext cx="830128" cy="793717"/>
          </a:xfrm>
          <a:prstGeom prst="rect">
            <a:avLst/>
          </a:prstGeom>
        </p:spPr>
      </p:pic>
      <p:pic>
        <p:nvPicPr>
          <p:cNvPr id="13" name="图片 12" descr="徽标&#10;&#10;AI 生成的内容可能不正确。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8711" y="2663247"/>
            <a:ext cx="2213425" cy="635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791646" y="2308007"/>
            <a:ext cx="13777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2017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1039" y="2328782"/>
            <a:ext cx="135532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2018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66153" y="2327734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2018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966154" y="4522176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2025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189388" y="2327734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2023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601039" y="3341746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2024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64971" y="3341746"/>
            <a:ext cx="1559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2022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972936" y="3341746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2024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94610" y="3341918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2024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18564" y="2749152"/>
            <a:ext cx="1782147" cy="55391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26460" y="2789196"/>
            <a:ext cx="2159529" cy="50482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620214" y="4520636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2024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64971" y="4520636"/>
            <a:ext cx="15590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Since 2024</a:t>
            </a:r>
            <a:r>
              <a:rPr kumimoji="1" lang="zh-CN" altLang="en-US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 </a:t>
            </a:r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till today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8331" y="4027445"/>
            <a:ext cx="2089620" cy="39948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64000" y="4046804"/>
            <a:ext cx="2299387" cy="359768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9326912" y="4513939"/>
            <a:ext cx="15590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00" i="1" u="sng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alibri" panose="020F0502020204030204" charset="0"/>
              </a:rPr>
              <a:t>2026 on going</a:t>
            </a:r>
            <a:endParaRPr kumimoji="1" lang="en-US" altLang="zh-CN" sz="900" i="1" u="sng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Calibri" panose="020F0502020204030204" charset="0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27572" y="3969214"/>
            <a:ext cx="609655" cy="479504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13751" y="3960177"/>
            <a:ext cx="1623854" cy="5048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工作重点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预防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GEO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结果的感知漂移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对齐品牌定位与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GEO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Noto Sans SC" pitchFamily="34" charset="-120"/>
              </a:rPr>
              <a:t>的产出结果内容一致性</a:t>
            </a:r>
            <a:endParaRPr lang="en-US" altLang="zh-CN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829" y="1391733"/>
            <a:ext cx="10971187" cy="44515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50115"/>
            <a:ext cx="12125447" cy="635776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en-GB" altLang="zh-CN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 </a:t>
            </a:r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更偏好被哪些“媒体</a:t>
            </a:r>
            <a:r>
              <a:rPr lang="en-US" altLang="zh-CN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b="1" dirty="0">
                <a:solidFill>
                  <a:srgbClr val="11111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内容载体”喂到答案里</a:t>
            </a:r>
            <a:endParaRPr lang="zh-CN" altLang="en-US" sz="2400" b="1" dirty="0">
              <a:solidFill>
                <a:srgbClr val="11111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r>
              <a:rPr lang="zh-CN" altLang="en-US" b="1" dirty="0">
                <a:solidFill>
                  <a:schemeClr val="bg1">
                    <a:lumMod val="75000"/>
                  </a:schemeClr>
                </a:solidFill>
                <a:latin typeface="PingFang SC" panose="020B0400000000000000" charset="-122"/>
              </a:rPr>
              <a:t>“可验证信号偏好”：高可信、结构化、可复述、可交叉印证。</a:t>
            </a:r>
            <a:endParaRPr lang="zh-CN" altLang="en-US" b="1" dirty="0">
              <a:solidFill>
                <a:schemeClr val="bg1">
                  <a:lumMod val="75000"/>
                </a:schemeClr>
              </a:solidFill>
              <a:latin typeface="PingFang SC" panose="020B0400000000000000" charset="-122"/>
            </a:endParaRPr>
          </a:p>
        </p:txBody>
      </p:sp>
      <p:sp>
        <p:nvSpPr>
          <p:cNvPr id="6" name="Rectangle 4"/>
          <p:cNvSpPr/>
          <p:nvPr/>
        </p:nvSpPr>
        <p:spPr>
          <a:xfrm>
            <a:off x="201168" y="1188720"/>
            <a:ext cx="73152" cy="4937760"/>
          </a:xfrm>
          <a:prstGeom prst="rect">
            <a:avLst/>
          </a:prstGeom>
          <a:solidFill>
            <a:srgbClr val="E6001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Rectangle 9"/>
          <p:cNvSpPr/>
          <p:nvPr/>
        </p:nvSpPr>
        <p:spPr>
          <a:xfrm>
            <a:off x="201168" y="6080760"/>
            <a:ext cx="11201400" cy="320040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10"/>
          <p:cNvSpPr txBox="1"/>
          <p:nvPr/>
        </p:nvSpPr>
        <p:spPr>
          <a:xfrm>
            <a:off x="338328" y="6117336"/>
            <a:ext cx="10927080" cy="2560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/>
            <a:r>
              <a:rPr sz="1100" b="0">
                <a:solidFill>
                  <a:srgbClr val="5A5A5A"/>
                </a:solidFill>
                <a:latin typeface="PingFang SC" panose="020B0400000000000000" charset="-122"/>
              </a:rPr>
              <a:t>判定规则（实务）：可被抓取（开放）｜URL稳定｜实体清晰｜结论可复述｜有第三方交叉印证（Earned Media / UGC / 专家署名）。</a:t>
            </a:r>
            <a:endParaRPr sz="1100" b="0">
              <a:solidFill>
                <a:srgbClr val="5A5A5A"/>
              </a:solidFill>
              <a:latin typeface="PingFang SC" panose="020B0400000000000000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59037" y="1333910"/>
          <a:ext cx="11018516" cy="4609690"/>
        </p:xfrm>
        <a:graphic>
          <a:graphicData uri="http://schemas.openxmlformats.org/drawingml/2006/table">
            <a:tbl>
              <a:tblPr/>
              <a:tblGrid>
                <a:gridCol w="1151888"/>
                <a:gridCol w="2176281"/>
                <a:gridCol w="1683026"/>
                <a:gridCol w="3767041"/>
                <a:gridCol w="2240280"/>
              </a:tblGrid>
              <a:tr h="340228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平台分组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Tier)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代表平台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角色定位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重点收录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偏好内容形态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关键策略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如何被大模型抓取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57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权威母站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官网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权威源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Root)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FAQ、How-To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指南、案例库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Case)、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术语表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Glossary)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所有外部内容必须回链此处；统一术语版本，做“唯一真理源”。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技术社区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知乎</a:t>
                      </a: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、掘金、</a:t>
                      </a:r>
                      <a:r>
                        <a:rPr lang="en-GB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CSDN、</a:t>
                      </a: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博客园、阿里云</a:t>
                      </a:r>
                      <a:r>
                        <a:rPr lang="en-US" altLang="zh-CN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百度社区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标准答案库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逻辑与事实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问答、教程、对比选型、踩坑复盘、代码示例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内容需包含“可复现步骤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边界条件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数据来源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结论”，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模型极易抽取此类结构化数据。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57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资料库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原创力文档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Wenku)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证据型资料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白皮书、行业方案模板、长文档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建议同步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HTML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版本以便索引，大模型常引用此类长文档作为深度证据。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搜索生态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搜狐号、百家号、今日头条、网易号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泛知识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覆盖面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定义型科普、行业观察、新闻资讯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标题采用“问题式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定义式”，正文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段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直接给出核心答案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Direct Answer)。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41617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品牌私域矩阵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微信公众号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、小红书、抖音、视频号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场景与信任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社交信号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en-US" altLang="zh-CN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案例故事、种草笔记、演示 </a:t>
                      </a:r>
                      <a:r>
                        <a:rPr lang="en-US" altLang="zh-CN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Demo)、</a:t>
                      </a: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清单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重要策略：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视频</a:t>
                      </a:r>
                      <a:r>
                        <a:rPr lang="en-US" altLang="zh-CN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图片内容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难以直接深度理解，必须同步“文字稿”到官网或知乎，否则不仅是流量损失，更是语料丢失。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90922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媒体背书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之家、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IT168、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咸宁新闻网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第三方佐证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新闻通稿、联合发布、数据引用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策略是“让媒体引用你”，提供可核验的数据，作为</a:t>
                      </a:r>
                      <a:r>
                        <a:rPr lang="en-GB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10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判断事实可信度的第三方来源。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5575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视频资产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GB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Bilibili</a:t>
                      </a:r>
                      <a:endParaRPr lang="en-GB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长内容教程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b="1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系列课程、章节化视频、回放</a:t>
                      </a:r>
                      <a:endParaRPr lang="zh-CN" altLang="en-US" sz="110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必须配置章节 </a:t>
                      </a:r>
                      <a:r>
                        <a:rPr lang="en-US" altLang="zh-CN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Chapters)、</a:t>
                      </a: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要点总结和资源链接，便于</a:t>
                      </a:r>
                      <a:r>
                        <a:rPr lang="en-GB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1100" dirty="0">
                          <a:solidFill>
                            <a:srgbClr val="1F1F1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索引视频结构。</a:t>
                      </a:r>
                      <a:endParaRPr lang="zh-CN" altLang="en-US" sz="1100" dirty="0">
                        <a:solidFill>
                          <a:srgbClr val="1F1F1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7150" marR="67150" marT="44767" marB="44767" anchor="ctr">
                    <a:lnL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2026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 </a:t>
            </a:r>
            <a:r>
              <a:rPr lang="en-GB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生成式引擎优化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战略基石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针对内容、商业与算法逻辑的功能性解析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/>
        </p:nvGraphicFramePr>
        <p:xfrm>
          <a:off x="301213" y="1065007"/>
          <a:ext cx="11435379" cy="5516580"/>
        </p:xfrm>
        <a:graphic>
          <a:graphicData uri="http://schemas.openxmlformats.org/drawingml/2006/table">
            <a:tbl>
              <a:tblPr/>
              <a:tblGrid>
                <a:gridCol w="980175"/>
                <a:gridCol w="1742534"/>
                <a:gridCol w="1742534"/>
                <a:gridCol w="1742534"/>
                <a:gridCol w="1742534"/>
                <a:gridCol w="1742534"/>
                <a:gridCol w="1742534"/>
              </a:tblGrid>
              <a:tr h="573595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IMENSION</a:t>
                      </a:r>
                      <a:br>
                        <a:rPr lang="en-GB" sz="900" b="1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核心维度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DeepSeek</a:t>
                      </a:r>
                      <a:r>
                        <a:rPr lang="zh-CN" altLang="en-US" sz="900" b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深度求索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Doubao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豆包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Yuanbao</a:t>
                      </a:r>
                      <a:r>
                        <a:rPr lang="zh-CN" altLang="en-US" sz="900" b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腾讯元宝</a:t>
                      </a:r>
                      <a:endParaRPr lang="zh-CN" altLang="en-US" sz="900" b="1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Quark / Tongyi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夸克 </a:t>
                      </a:r>
                      <a:r>
                        <a:rPr lang="en-US" altLang="zh-CN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通义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Baidu Wenxin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百度文心 </a:t>
                      </a:r>
                      <a:r>
                        <a:rPr lang="en-US" altLang="zh-CN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Kimi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月之暗面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4958" marR="74958" marT="74958" marB="74958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</a:tr>
              <a:tr h="6923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 Scale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(2025-26)</a:t>
                      </a:r>
                      <a:endParaRPr lang="en-GB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PC/Pro Top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下载量 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2.11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端及专业场景渗透率极高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No.1 Native App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月活规模亿级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全年龄段覆盖，增长最快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Growth Star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端月环比 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+41.5%</a:t>
                      </a:r>
                      <a:b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亿红包推广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No.1 In-App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亿红包推广计划</a:t>
                      </a:r>
                      <a:endParaRPr lang="en-US" altLang="zh-CN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fontAlgn="t">
                        <a:buNone/>
                      </a:pP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ACO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最早实践者，阿里生态优势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Massive Base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月活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b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依托百度搜索庞大存量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High Sticky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千万级高粘性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中英双语专业用户首选</a:t>
                      </a:r>
                      <a:endParaRPr lang="en-US" altLang="zh-CN" sz="900" i="1" dirty="0">
                        <a:solidFill>
                          <a:srgbClr val="999999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fontAlgn="t">
                        <a:buNone/>
                      </a:pPr>
                      <a:r>
                        <a:rPr lang="en-US" altLang="zh-CN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2.5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模型能力强，强调编程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25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Content Bias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引用偏好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官方与学术优先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 </a:t>
                      </a:r>
                      <a:r>
                        <a:rPr lang="en-GB" sz="900" dirty="0" err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arXiv</a:t>
                      </a: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官网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, 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综述文章。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抖音生态优先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偏好抖音、头条。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强调高互动</a:t>
                      </a:r>
                      <a:r>
                        <a:rPr lang="en-US" altLang="zh-CN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Engagement)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内容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微信生态独占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独家索引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微信公众号、视频号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接入 </a:t>
                      </a:r>
                      <a:r>
                        <a:rPr lang="en-US" altLang="zh-CN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公众号文章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阿里生态优先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偏好淘宝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天猫数据、高德地图。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非电商类引用通用全网数据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百度系优先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百家号、百度百科、百度知道。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拥有绝对索引特权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广度与深度并重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50%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中文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50%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英文来源。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偏好有详细引用的研究级内容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952778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 Logic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权重算法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Anti-SEO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反关键词堆砌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Keyword Stuffing &lt; Baseline)。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权重：信息密度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Social Proof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店铺评分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4.8+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为高权信号。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权重：热度 </a:t>
                      </a:r>
                      <a:r>
                        <a:rPr lang="en-US" altLang="zh-CN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语义匹配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Official Auth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公众号认证状态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决定权重。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权重：私域背书 </a:t>
                      </a:r>
                      <a:r>
                        <a:rPr lang="en-US" altLang="zh-CN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视频号实体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Transaction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推理基于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淘宝销量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权重：交易转化数据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EEAT &amp; POI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强调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本地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POI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及百家号等级。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权重：百度信誉层级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Cross-Check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交叉验证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逻辑强。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权重：来源可信度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时效性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25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Interaction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交互形式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脚注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无广告模式。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跳转至新标签页 </a:t>
                      </a:r>
                      <a:endParaRPr lang="en-GB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蓝色超链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文中嵌入蓝色链接，直接唤起抖音。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强引导至字节系</a:t>
                      </a:r>
                      <a:r>
                        <a:rPr lang="en-GB" sz="900" i="1" dirty="0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endParaRPr lang="en-GB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图文卡片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Card)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醒目展示公众号来源、视频号卡片。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视觉占比极大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功能聚合卡片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全网比价、网盘资源下载卡片。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强调“解决问题”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答案框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Box)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置于传统搜索顶部，混排智能体。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导流至百家号</a:t>
                      </a:r>
                      <a:r>
                        <a:rPr lang="en-US" altLang="zh-CN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小程序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侧边栏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原文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支持侧边栏对照高亮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Source Card)。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体验最接近学术研究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692367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Commerce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服务跳转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CCCC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极弱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避免商业干扰，主要为信息指引。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定位为效率工具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E6001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极强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Mall Jump)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商品链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抖音电商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Douyin Mall)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仅限 </a:t>
                      </a:r>
                      <a:r>
                        <a:rPr lang="en-GB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 </a:t>
                      </a: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E6001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Pic Card)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商品图卡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微信小店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支持第三方平台跳转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E6001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极强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Pay)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商品卡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-&gt; 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Pay (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支付宝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直接完成购买闭环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E6001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Agent)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品牌智能体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，对话式服务。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连接百度小程序生态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>
                          <a:solidFill>
                            <a:srgbClr val="CCCCCC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弱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纯信息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无直接电商卡片，仅提供来源链接。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i="1">
                          <a:solidFill>
                            <a:srgbClr val="999999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保持中立性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225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Optimization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去营销化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De-Marketing)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发布高密度数据报告，避免广告语。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Markdown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友好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 </a:t>
                      </a: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SEO" (Douyin SEO)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优化店铺评分至 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4.8+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，布局短视频。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 </a:t>
                      </a: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ASR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私域占位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Private Domain)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建立公众号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视频号矩阵，获取官方认证。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视频号内容分发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商品结构化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Structured SKU)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优化淘宝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天猫 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Listing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及评价关键词。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销量与评价管理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百科与智能体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Wiki &amp; Agent)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守护百度百科，开发品牌专属智能体。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百度信誉认证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长尾覆盖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 (</a:t>
                      </a: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Long-Tail)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发布深度行业白皮书，覆盖中英文。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引用链建设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0274" marR="70274" marT="70274" marB="7027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2026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 </a:t>
            </a:r>
            <a:r>
              <a:rPr lang="en-GB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生成式引擎商业整合与电商能力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从内容种草到商业转化的精准路径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377072" y="1131216"/>
          <a:ext cx="11246178" cy="4268434"/>
        </p:xfrm>
        <a:graphic>
          <a:graphicData uri="http://schemas.openxmlformats.org/drawingml/2006/table">
            <a:tbl>
              <a:tblPr/>
              <a:tblGrid>
                <a:gridCol w="1044288"/>
                <a:gridCol w="1700315"/>
                <a:gridCol w="1700315"/>
                <a:gridCol w="1700315"/>
                <a:gridCol w="1700315"/>
                <a:gridCol w="1700315"/>
                <a:gridCol w="1700315"/>
              </a:tblGrid>
              <a:tr h="568724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DIMENSION</a:t>
                      </a:r>
                      <a:b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商业维度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22222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DeepSeek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深度求索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Doubao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豆包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Yuanbao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腾讯元宝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Quark / Tongyi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夸克 </a:t>
                      </a:r>
                      <a:r>
                        <a:rPr lang="en-US" altLang="zh-CN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通义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Baidu Wenxin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百度文心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Kimi</a:t>
                      </a:r>
                      <a:r>
                        <a:rPr lang="zh-CN" altLang="en-US" sz="900" b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月之暗面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80805" marR="80805" marT="80805" marB="8080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</a:tr>
              <a:tr h="81410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E-Commerce Link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电商链接能力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无链接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None)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保持绝对中立，不提供直接跳转。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激进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Aggressive)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直连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抖音商城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2025</a:t>
                      </a: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月全面开放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有限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克制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微信小店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视频号。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*京东入口权重下降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深度整合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Deep)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直连 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淘宝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飞猪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US" altLang="zh-CN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2026</a:t>
                      </a: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  <a:r>
                        <a:rPr lang="en-US" altLang="zh-CN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月全量上线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Medium)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多平台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淘宝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JD)。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666666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通过中间页跳转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中等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Reference)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通过中间参考页跳转淘宝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京东。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68568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Product Card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商品卡片形式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N/A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仅提供纯文本逻辑分析，无图文卡片。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交易级卡片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 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销量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购买按钮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支持本地生活券。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图文链接卡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主要是图书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商品图。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点击跳转第三方</a:t>
                      </a: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H5。</a:t>
                      </a:r>
                      <a:endParaRPr lang="en-GB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交互式卡片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推荐理由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直购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支持多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SKU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轮播。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参考页链接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在回答下方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Reference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区展示，响应中不突兀。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图片卡片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链接指向第三方店铺，非官方旗舰店优先。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68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Transaction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交易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服务闭环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不可交易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仅作信息决策辅助。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抖音闭环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 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团购券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抖音支付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无需跳出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App。</a:t>
                      </a:r>
                      <a:endParaRPr lang="en-GB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微信支付集成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目前主要为推测，实际体验需跳转小程序。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Pay (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完整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“一句话下单”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支持机票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酒店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未公开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依赖跳转目标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完成支付。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不可交易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无原生交易能力。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</a:tr>
              <a:tr h="814101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 / Monetization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广告与推广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无广告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Ad-Free)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反感营销内容，拒绝商业干扰。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测试中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Testing)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应用内流广告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Feed)。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2024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年获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亿广告支出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间接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Indirect)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腾讯广告 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eCPM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优化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定向能力增强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无可见广告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强调客观推荐。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赚取交易佣金而非且广告费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擎舵平台 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Ads)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 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搜索广告变现早期阶段。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无标准界面广告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目前聚焦用户增长。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85680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Action for UNIQLO</a:t>
                      </a:r>
                      <a:b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优衣库行动建议</a:t>
                      </a:r>
                      <a:endParaRPr lang="zh-CN" altLang="en-US" sz="900" b="1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建立权威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LifeWear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科技白皮书，确保被作为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事实源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店铺评分 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SEO"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确保抖音旗舰店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DSR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评分</a:t>
                      </a:r>
                      <a:r>
                        <a:rPr lang="en-US" altLang="zh-CN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&gt;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4.8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，否则不仅无推荐，恐被降权。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视频号占位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优衣库视频号内容需高频更新，这是元宝的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唯二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货架。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"SKU 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b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Top 100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单品优化淘宝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Listing，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适配其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“一句话下单”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逻辑。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智能体 </a:t>
                      </a:r>
                      <a:r>
                        <a:rPr lang="en-US" altLang="zh-CN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Agent)"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开发“优衣库穿搭助手”智能体，拦截百度搜索流量。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r>
                        <a:rPr lang="zh-CN" altLang="en-US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长尾种草</a:t>
                      </a:r>
                      <a:r>
                        <a:rPr lang="en-US" altLang="zh-CN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"</a:t>
                      </a:r>
                      <a:b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在知乎</a:t>
                      </a:r>
                      <a:r>
                        <a:rPr lang="en-US" altLang="zh-CN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小红书布局长文评测，作为</a:t>
                      </a: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Kimi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中间页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来源。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75754" marR="75754" marT="75754" marB="75754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3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全球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平台分析对比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5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针对内容、商业与算法逻辑的功能性解析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201167" y="996696"/>
          <a:ext cx="11752780" cy="5404102"/>
        </p:xfrm>
        <a:graphic>
          <a:graphicData uri="http://schemas.openxmlformats.org/drawingml/2006/table">
            <a:tbl>
              <a:tblPr/>
              <a:tblGrid>
                <a:gridCol w="1308539"/>
                <a:gridCol w="1495431"/>
                <a:gridCol w="1491340"/>
                <a:gridCol w="1491340"/>
                <a:gridCol w="1491340"/>
                <a:gridCol w="1491340"/>
                <a:gridCol w="1491340"/>
                <a:gridCol w="1492110"/>
              </a:tblGrid>
              <a:tr h="509270">
                <a:tc>
                  <a:txBody>
                    <a:bodyPr/>
                    <a:lstStyle/>
                    <a:p>
                      <a:pPr algn="l"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ENSION</a:t>
                      </a:r>
                      <a:b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核心维度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ChatGPT</a:t>
                      </a:r>
                      <a:r>
                        <a:rPr lang="zh-CN" altLang="en-US" sz="9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GB" sz="900" b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OpenAI 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Perplexity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Gemini</a:t>
                      </a:r>
                      <a:r>
                        <a:rPr lang="en-GB" sz="900" b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</a:t>
                      </a:r>
                      <a:r>
                        <a:rPr lang="en-GB" sz="900" b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Copilot</a:t>
                      </a:r>
                      <a:r>
                        <a:rPr lang="en-GB" sz="900" b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Microsoft</a:t>
                      </a:r>
                      <a:r>
                        <a:rPr lang="en-GB" sz="900" b="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Meta </a:t>
                      </a:r>
                      <a:r>
                        <a:rPr lang="en-GB" sz="90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en-GB" sz="900" b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Llama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Claude</a:t>
                      </a:r>
                      <a:r>
                        <a:rPr lang="en-GB" sz="900" b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Anthropic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GB" sz="90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Grok</a:t>
                      </a:r>
                      <a:r>
                        <a:rPr lang="en-GB" sz="900" b="0" dirty="0" err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xAI</a:t>
                      </a:r>
                      <a:endParaRPr lang="zh-CN" altLang="en-US" sz="900" dirty="0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7817" marR="47817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60012"/>
                    </a:solidFill>
                  </a:tcPr>
                </a:tc>
              </a:tr>
              <a:tr h="8436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User Scale</a:t>
                      </a:r>
                      <a:r>
                        <a:rPr lang="en-GB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(2025-26)</a:t>
                      </a:r>
                      <a:endParaRPr lang="en-GB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Global Top 1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月活 </a:t>
                      </a:r>
                      <a:r>
                        <a:rPr lang="en-US" altLang="zh-CN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，全球</a:t>
                      </a:r>
                      <a:r>
                        <a:rPr lang="en-GB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AI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心智代名词。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Search Challenger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月活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，高知与科技圈首选。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 Native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覆盖设备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，系统底层植入。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PC / Enterprise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Windows Copilot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装机量巨大。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Social Massive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FB/Ins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触达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亿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 / Dev Sticky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开发者首选，用户粘性极高。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Integration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依托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平台，主要服务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Premium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用户。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科技</a:t>
                      </a:r>
                      <a:r>
                        <a:rPr lang="en-US" altLang="zh-CN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金融</a:t>
                      </a:r>
                      <a:r>
                        <a:rPr lang="en-US" altLang="zh-CN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政治圈核心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8436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Content Bias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引用偏好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权威合作优先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维基百科、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Reddit、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签约媒体。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实时信源优先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最新新闻、论文、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X(Twitter)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引用。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谷歌生态优先</a:t>
                      </a:r>
                      <a:r>
                        <a:rPr lang="en-GB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YouTube, Maps, 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高权重</a:t>
                      </a:r>
                      <a:r>
                        <a:rPr lang="en-GB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SEO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网页。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Bing &amp; LinkedIn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Bing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索引内容及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GitHub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代码。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社交与视觉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FB/Ins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公开内容，视觉热点。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深度文本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PDF、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技术白皮书、长博客。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Real-time Firehose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独家全量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推文数据，无视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Paywall。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偏好“反政治正确”内容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8436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 Logic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权重算法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Brand Authority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权重：品牌知名度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社区讨论。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Trust &amp; Freshness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权重：引用源可信度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时效性。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EEAT &amp; Multi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权重：专业度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EEAT) 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地理信息。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Business Context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权重：商业背景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职业相关性。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Engagement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权重：点赞数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视觉流行度。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Nuance &amp; Safety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权重：逻辑深度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文本结构。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Velocity &amp; Verify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权重：传播速度 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&amp;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蓝标认证。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重视 </a:t>
                      </a:r>
                      <a:r>
                        <a:rPr lang="en-GB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Community Notes</a:t>
                      </a:r>
                      <a:endParaRPr lang="en-GB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8436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Interaction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交互形式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Canvas &amp; Voice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协作界面，强拟人化语音。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Answer Engine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答案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追问”，生成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Pages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页面。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Overlay &amp; App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悬浮层，整合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Gmail/Docs。</a:t>
                      </a:r>
                      <a:endParaRPr lang="en-GB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Sidebar &amp; Work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Office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侧边栏，伴随式办公。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In-Feed &amp; Chat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嵌入社交聊天，主打生图。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Artifacts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侧边栏预览，沉浸式代码编辑。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Trend Analysis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热点即时摘要，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Fun Mode (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犀利</a:t>
                      </a:r>
                      <a:r>
                        <a:rPr lang="en-US" altLang="zh-CN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r>
                        <a:rPr lang="en-GB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Flux 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图片生成集成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  <a:tr h="6764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Commerce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</a:t>
                      </a:r>
                      <a:r>
                        <a:rPr lang="en-US" altLang="zh-CN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服务跳转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已经和支付平台，</a:t>
                      </a:r>
                      <a:r>
                        <a:rPr lang="en-US" altLang="zh-CN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Shopify</a:t>
                      </a:r>
                      <a:r>
                        <a:rPr lang="zh-CN" altLang="en-US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</a:t>
                      </a:r>
                      <a:r>
                        <a:rPr lang="en-US" altLang="zh-CN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ACO</a:t>
                      </a:r>
                      <a:r>
                        <a:rPr lang="zh-CN" altLang="en-US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</a:t>
                      </a:r>
                      <a:r>
                        <a:rPr lang="en-US" altLang="zh-CN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r>
                        <a:rPr lang="zh-CN" altLang="en-US" sz="900" b="1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佣金</a:t>
                      </a: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，超级碗广告发布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极强 </a:t>
                      </a:r>
                      <a:r>
                        <a:rPr lang="en-US" altLang="zh-CN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Buy)</a:t>
                      </a:r>
                      <a:r>
                        <a:rPr lang="zh-CN" altLang="en-US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集成购物车，一键购买 </a:t>
                      </a:r>
                      <a:r>
                        <a:rPr lang="en-US" altLang="zh-CN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dirty="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Pro)。</a:t>
                      </a:r>
                      <a:endParaRPr lang="en-GB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强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Shopping)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Google Shopping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卡片与比价。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强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Ads)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Bing Ads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推荐与比价信息。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强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Social)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链接至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Ins/FB Shops。</a:t>
                      </a:r>
                      <a:endParaRPr lang="en-GB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无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 </a:t>
                      </a: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纯工具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保持中立，无商业干扰。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zh-CN" altLang="en-US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● 中 </a:t>
                      </a:r>
                      <a:r>
                        <a:rPr lang="en-US" altLang="zh-CN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en-GB" sz="900" b="1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Sub)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主要驱动 </a:t>
                      </a:r>
                      <a:r>
                        <a:rPr lang="en-GB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Premium </a:t>
                      </a:r>
                      <a:r>
                        <a:rPr lang="zh-CN" altLang="en-US" sz="900">
                          <a:solidFill>
                            <a:srgbClr val="444444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订阅。</a:t>
                      </a:r>
                      <a:r>
                        <a:rPr lang="zh-CN" altLang="en-US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潜在：</a:t>
                      </a:r>
                      <a:r>
                        <a:rPr lang="en-GB" sz="900" i="1">
                          <a:solidFill>
                            <a:srgbClr val="777777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Payments</a:t>
                      </a:r>
                      <a:endParaRPr lang="en-GB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C"/>
                    </a:solidFill>
                  </a:tcPr>
                </a:tc>
              </a:tr>
              <a:tr h="843672"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Optimization</a:t>
                      </a:r>
                      <a:r>
                        <a:rPr lang="en-GB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GEO </a:t>
                      </a:r>
                      <a:r>
                        <a:rPr lang="zh-CN" altLang="en-US" sz="900" b="0">
                          <a:solidFill>
                            <a:srgbClr val="BBBBBB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策略建议</a:t>
                      </a:r>
                      <a:endParaRPr lang="zh-CN" altLang="en-US" sz="900" b="1">
                        <a:solidFill>
                          <a:srgbClr val="FFFF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Brand Entity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建立维基百科，运营 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Reddit，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品牌公关。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>
                      <a:noFill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News SEO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新闻稿收录，</a:t>
                      </a: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Schema 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结构化，高频更新。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Video &amp; Maps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YouTube SEO，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完善 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Maps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商家信息。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B2B Authority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 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LinkedIn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长文，优化官网白皮书。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Viral Content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与 </a:t>
                      </a:r>
                      <a: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KOL </a:t>
                      </a: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合作，产出高视觉冲击内容。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Quality Docs</a:t>
                      </a:r>
                      <a:br>
                        <a:rPr lang="en-GB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深度行业报告，避免营销废话。</a:t>
                      </a:r>
                      <a:endParaRPr lang="zh-CN" altLang="en-US" sz="90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fontAlgn="t">
                        <a:buNone/>
                      </a:pPr>
                      <a:r>
                        <a:rPr lang="en-GB" sz="900" b="1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 Presence</a:t>
                      </a:r>
                      <a:b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获取蓝标认证，参与热门话题，</a:t>
                      </a:r>
                      <a:r>
                        <a:rPr lang="en-GB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Thread </a:t>
                      </a:r>
                      <a:r>
                        <a:rPr lang="zh-CN" altLang="en-US" sz="900" dirty="0">
                          <a:solidFill>
                            <a:srgbClr val="33333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传播。</a:t>
                      </a:r>
                      <a:endParaRPr lang="zh-CN" altLang="en-US" sz="900" dirty="0">
                        <a:solidFill>
                          <a:srgbClr val="33333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9771" marR="59771" marT="71725" marB="71725">
                    <a:lnL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EEEE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E0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552" y="1819374"/>
            <a:ext cx="5880448" cy="43815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75" y="1819374"/>
            <a:ext cx="5880448" cy="3131600"/>
          </a:xfrm>
          <a:prstGeom prst="rect">
            <a:avLst/>
          </a:prstGeom>
        </p:spPr>
      </p:pic>
      <p:sp>
        <p:nvSpPr>
          <p:cNvPr id="6" name="Shape 0"/>
          <p:cNvSpPr/>
          <p:nvPr/>
        </p:nvSpPr>
        <p:spPr>
          <a:xfrm>
            <a:off x="0" y="0"/>
            <a:ext cx="12191695" cy="713232"/>
          </a:xfrm>
          <a:prstGeom prst="rect">
            <a:avLst/>
          </a:prstGeom>
          <a:solidFill>
            <a:srgbClr val="FFFFFF"/>
          </a:solidFill>
          <a:ln w="12700">
            <a:solidFill>
              <a:srgbClr val="E5E7EB"/>
            </a:solidFill>
            <a:prstDash val="solid"/>
          </a:ln>
        </p:spPr>
      </p:sp>
      <p:sp>
        <p:nvSpPr>
          <p:cNvPr id="7" name="Shape 1"/>
          <p:cNvSpPr/>
          <p:nvPr/>
        </p:nvSpPr>
        <p:spPr>
          <a:xfrm>
            <a:off x="0" y="0"/>
            <a:ext cx="201168" cy="713232"/>
          </a:xfrm>
          <a:prstGeom prst="rect">
            <a:avLst/>
          </a:prstGeom>
          <a:solidFill>
            <a:srgbClr val="E50012"/>
          </a:solidFill>
          <a:ln w="12700">
            <a:solidFill>
              <a:srgbClr val="E50012"/>
            </a:solidFill>
            <a:prstDash val="solid"/>
          </a:ln>
        </p:spPr>
      </p:sp>
      <p:sp>
        <p:nvSpPr>
          <p:cNvPr id="8" name="Text 2"/>
          <p:cNvSpPr/>
          <p:nvPr/>
        </p:nvSpPr>
        <p:spPr>
          <a:xfrm>
            <a:off x="310896" y="137160"/>
            <a:ext cx="11643055" cy="320040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Ads are coming to AI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90204"/>
            </a:endParaRPr>
          </a:p>
        </p:txBody>
      </p:sp>
      <p:sp>
        <p:nvSpPr>
          <p:cNvPr id="9" name="Text 3"/>
          <p:cNvSpPr/>
          <p:nvPr/>
        </p:nvSpPr>
        <p:spPr>
          <a:xfrm>
            <a:off x="310896" y="457200"/>
            <a:ext cx="11643055" cy="219456"/>
          </a:xfrm>
          <a:prstGeom prst="rect">
            <a:avLst/>
          </a:prstGeom>
          <a:noFill/>
        </p:spPr>
        <p:txBody>
          <a:bodyPr wrap="square" rtlCol="0" anchor="ctr"/>
          <a:lstStyle/>
          <a:p>
            <a:pPr lvl="0"/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在 </a:t>
            </a:r>
            <a:r>
              <a:rPr lang="en-GB" altLang="zh-CN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AI </a:t>
            </a:r>
            <a:r>
              <a:rPr lang="zh-CN" altLang="en-US" sz="1250" dirty="0">
                <a:solidFill>
                  <a:srgbClr val="6B7280"/>
                </a:solidFill>
                <a:latin typeface="微软雅黑" pitchFamily="34" charset="0"/>
                <a:ea typeface="微软雅黑" panose="020B0503020204020204" pitchFamily="34" charset="-122"/>
              </a:rPr>
              <a:t>广告来临前，我们要做最可靠的那一部分</a:t>
            </a:r>
            <a:endParaRPr lang="en-US" sz="1250" dirty="0">
              <a:solidFill>
                <a:srgbClr val="6B7280"/>
              </a:solidFill>
              <a:latin typeface="微软雅黑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10357</Words>
  <Application>WPS 演示</Application>
  <PresentationFormat>宽屏</PresentationFormat>
  <Paragraphs>1031</Paragraphs>
  <Slides>25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58" baseType="lpstr">
      <vt:lpstr>Arial</vt:lpstr>
      <vt:lpstr>宋体</vt:lpstr>
      <vt:lpstr>Wingdings</vt:lpstr>
      <vt:lpstr>Arial</vt:lpstr>
      <vt:lpstr>微软雅黑</vt:lpstr>
      <vt:lpstr>汉仪旗黑</vt:lpstr>
      <vt:lpstr>Noto Sans SC</vt:lpstr>
      <vt:lpstr>PingFang SC</vt:lpstr>
      <vt:lpstr>微软雅黑</vt:lpstr>
      <vt:lpstr>微软雅黑</vt:lpstr>
      <vt:lpstr>宋体</vt:lpstr>
      <vt:lpstr>Arial Unicode MS</vt:lpstr>
      <vt:lpstr>汉仪书宋二KW</vt:lpstr>
      <vt:lpstr>Noto Sans SC</vt:lpstr>
      <vt:lpstr>微软雅黑</vt:lpstr>
      <vt:lpstr>Calibri</vt:lpstr>
      <vt:lpstr>苹方-简</vt:lpstr>
      <vt:lpstr>Helvetica Neue</vt:lpstr>
      <vt:lpstr>Noto Sans SC</vt:lpstr>
      <vt:lpstr>Quattrocento Sans</vt:lpstr>
      <vt:lpstr>Quattrocento Sans</vt:lpstr>
      <vt:lpstr>Quattrocento Sans</vt:lpstr>
      <vt:lpstr>Alimama ShuHeiTi</vt:lpstr>
      <vt:lpstr>Alimama ShuHeiTi</vt:lpstr>
      <vt:lpstr>MiSans</vt:lpstr>
      <vt:lpstr>MiSans</vt:lpstr>
      <vt:lpstr>Liter</vt:lpstr>
      <vt:lpstr>Liter</vt:lpstr>
      <vt:lpstr>Liter</vt:lpstr>
      <vt:lpstr>宋体-简</vt:lpstr>
      <vt:lpstr>华文宋体</vt:lpstr>
      <vt:lpstr>Office 主题​​</vt:lpstr>
      <vt:lpstr>默认主题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Liz Gu</dc:creator>
  <cp:lastModifiedBy>zy</cp:lastModifiedBy>
  <cp:revision>56</cp:revision>
  <dcterms:created xsi:type="dcterms:W3CDTF">2026-02-25T03:42:25Z</dcterms:created>
  <dcterms:modified xsi:type="dcterms:W3CDTF">2026-02-25T03:42:25Z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D5D638CE18E4B7D7A16F9E696504158C_43</vt:lpwstr>
  </property>
  <property fmtid="{D5CDD505-2E9C-101B-9397-08002B2CF9AE}" pid="3" name="KSOProductBuildVer">
    <vt:lpwstr>2052-12.1.24709.24709</vt:lpwstr>
  </property>
</Properties>
</file>